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media/image3.jpg" ContentType="image/png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6" r:id="rId3"/>
    <p:sldId id="271" r:id="rId4"/>
    <p:sldId id="272" r:id="rId5"/>
    <p:sldId id="269" r:id="rId6"/>
    <p:sldId id="273" r:id="rId7"/>
    <p:sldId id="264" r:id="rId8"/>
    <p:sldId id="265" r:id="rId9"/>
    <p:sldId id="267" r:id="rId10"/>
    <p:sldId id="259" r:id="rId11"/>
    <p:sldId id="270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66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kasutaja\Desktop\Book1_cat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kasutaja\Desktop\Book1_cats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Sheet2!$C$1</c:f>
              <c:strCache>
                <c:ptCount val="1"/>
                <c:pt idx="0">
                  <c:v>siirdesoo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10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dispRSqr val="1"/>
            <c:dispEq val="1"/>
            <c:trendlineLbl>
              <c:layout>
                <c:manualLayout>
                  <c:x val="-6.0282817908631874E-3"/>
                  <c:y val="-0.65311451328304071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800" b="0" i="0" u="none" strike="noStrike" kern="1200" baseline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baseline="0" dirty="0"/>
                      <a:t>y = -0,008x + 0,5116</a:t>
                    </a:r>
                    <a:br>
                      <a:rPr lang="en-US" baseline="0" dirty="0"/>
                    </a:br>
                    <a:r>
                      <a:rPr lang="en-US" baseline="0" dirty="0"/>
                      <a:t>R² = </a:t>
                    </a:r>
                    <a:r>
                      <a:rPr lang="en-US" baseline="0" dirty="0" smtClean="0"/>
                      <a:t>0,83</a:t>
                    </a:r>
                    <a:endParaRPr lang="en-US" dirty="0"/>
                  </a:p>
                </c:rich>
              </c:tx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8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</c:trendlineLbl>
          </c:trendline>
          <c:xVal>
            <c:numRef>
              <c:f>Sheet2!$D$2:$D$7</c:f>
              <c:numCache>
                <c:formatCode>General</c:formatCode>
                <c:ptCount val="6"/>
                <c:pt idx="0">
                  <c:v>40</c:v>
                </c:pt>
                <c:pt idx="1">
                  <c:v>47</c:v>
                </c:pt>
                <c:pt idx="2">
                  <c:v>58</c:v>
                </c:pt>
                <c:pt idx="3">
                  <c:v>19</c:v>
                </c:pt>
                <c:pt idx="4">
                  <c:v>6</c:v>
                </c:pt>
                <c:pt idx="5">
                  <c:v>6</c:v>
                </c:pt>
              </c:numCache>
            </c:numRef>
          </c:xVal>
          <c:yVal>
            <c:numRef>
              <c:f>Sheet2!$B$2:$B$7</c:f>
              <c:numCache>
                <c:formatCode>0%</c:formatCode>
                <c:ptCount val="6"/>
                <c:pt idx="0">
                  <c:v>7.1428571428571425E-2</c:v>
                </c:pt>
                <c:pt idx="1">
                  <c:v>0.14000000000000001</c:v>
                </c:pt>
                <c:pt idx="2">
                  <c:v>0.13</c:v>
                </c:pt>
                <c:pt idx="3">
                  <c:v>0.33</c:v>
                </c:pt>
                <c:pt idx="4">
                  <c:v>0.44</c:v>
                </c:pt>
                <c:pt idx="5">
                  <c:v>0.55000000000000004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2214440"/>
        <c:axId val="212212088"/>
      </c:scatterChart>
      <c:valAx>
        <c:axId val="212214440"/>
        <c:scaling>
          <c:orientation val="minMax"/>
          <c:max val="6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2212088"/>
        <c:crosses val="autoZero"/>
        <c:crossBetween val="midCat"/>
      </c:valAx>
      <c:valAx>
        <c:axId val="212212088"/>
        <c:scaling>
          <c:orientation val="minMax"/>
          <c:max val="0.60000000000000009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2214440"/>
        <c:crosses val="autoZero"/>
        <c:crossBetween val="midCat"/>
        <c:majorUnit val="0.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 baseline="0"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1776327336998891E-2"/>
          <c:y val="6.0185185185185182E-2"/>
          <c:w val="0.91136005355473648"/>
          <c:h val="0.8416746864975212"/>
        </c:manualLayout>
      </c:layout>
      <c:scatterChart>
        <c:scatterStyle val="lineMarker"/>
        <c:varyColors val="0"/>
        <c:ser>
          <c:idx val="0"/>
          <c:order val="0"/>
          <c:spPr>
            <a:ln w="19050" cap="rnd">
              <a:noFill/>
              <a:round/>
            </a:ln>
            <a:effectLst/>
          </c:spPr>
          <c:marker>
            <c:symbol val="circle"/>
            <c:size val="10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dispRSqr val="1"/>
            <c:dispEq val="1"/>
            <c:trendlineLbl>
              <c:layout>
                <c:manualLayout>
                  <c:x val="2.8015821505982048E-2"/>
                  <c:y val="-0.54235345581802274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800" b="0" i="0" u="none" strike="noStrike" kern="1200" baseline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baseline="0" dirty="0"/>
                      <a:t>y = -7,1321x + 16,021</a:t>
                    </a:r>
                    <a:br>
                      <a:rPr lang="en-US" baseline="0" dirty="0"/>
                    </a:br>
                    <a:r>
                      <a:rPr lang="en-US" baseline="0" dirty="0"/>
                      <a:t>R² = </a:t>
                    </a:r>
                    <a:r>
                      <a:rPr lang="en-US" baseline="0" dirty="0" smtClean="0"/>
                      <a:t>0,6</a:t>
                    </a:r>
                    <a:r>
                      <a:rPr lang="et-EE" baseline="0" dirty="0" smtClean="0"/>
                      <a:t>1</a:t>
                    </a:r>
                    <a:endParaRPr lang="en-US" dirty="0"/>
                  </a:p>
                </c:rich>
              </c:tx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8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</c:trendlineLbl>
          </c:trendline>
          <c:xVal>
            <c:numRef>
              <c:f>Sheet2!$J$2:$J$7</c:f>
              <c:numCache>
                <c:formatCode>0%</c:formatCode>
                <c:ptCount val="6"/>
                <c:pt idx="0">
                  <c:v>0.73</c:v>
                </c:pt>
                <c:pt idx="1">
                  <c:v>0.49</c:v>
                </c:pt>
                <c:pt idx="2">
                  <c:v>0.24</c:v>
                </c:pt>
                <c:pt idx="3">
                  <c:v>0.15</c:v>
                </c:pt>
                <c:pt idx="4">
                  <c:v>0.11</c:v>
                </c:pt>
                <c:pt idx="5">
                  <c:v>0.05</c:v>
                </c:pt>
              </c:numCache>
            </c:numRef>
          </c:xVal>
          <c:yVal>
            <c:numRef>
              <c:f>Sheet2!$K$2:$K$7</c:f>
              <c:numCache>
                <c:formatCode>General</c:formatCode>
                <c:ptCount val="6"/>
                <c:pt idx="0">
                  <c:v>11</c:v>
                </c:pt>
                <c:pt idx="1">
                  <c:v>12.2</c:v>
                </c:pt>
                <c:pt idx="2">
                  <c:v>14.7</c:v>
                </c:pt>
                <c:pt idx="3">
                  <c:v>12.9</c:v>
                </c:pt>
                <c:pt idx="4">
                  <c:v>17.7</c:v>
                </c:pt>
                <c:pt idx="5">
                  <c:v>15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51914208"/>
        <c:axId val="251916560"/>
      </c:scatterChart>
      <c:valAx>
        <c:axId val="251914208"/>
        <c:scaling>
          <c:orientation val="minMax"/>
          <c:max val="0.75000000000000011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1916560"/>
        <c:crosses val="autoZero"/>
        <c:crossBetween val="midCat"/>
        <c:majorUnit val="0.25"/>
      </c:valAx>
      <c:valAx>
        <c:axId val="251916560"/>
        <c:scaling>
          <c:orientation val="minMax"/>
          <c:max val="18"/>
          <c:min val="1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1914208"/>
        <c:crosses val="autoZero"/>
        <c:crossBetween val="midCat"/>
        <c:majorUnit val="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 baseline="0"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spPr>
            <a:ln w="25400" cap="rnd">
              <a:noFill/>
              <a:round/>
            </a:ln>
            <a:effectLst/>
          </c:spPr>
          <c:marker>
            <c:symbol val="circle"/>
            <c:size val="10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dispRSqr val="1"/>
            <c:dispEq val="1"/>
            <c:trendlineLbl>
              <c:layout>
                <c:manualLayout>
                  <c:x val="-0.55413861310814405"/>
                  <c:y val="-0.11914220407607959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800" b="0" i="0" u="none" strike="noStrike" kern="1200" baseline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baseline="0" dirty="0"/>
                      <a:t>y = 0,6158x - 0,1572</a:t>
                    </a:r>
                    <a:br>
                      <a:rPr lang="en-US" baseline="0" dirty="0"/>
                    </a:br>
                    <a:r>
                      <a:rPr lang="en-US" baseline="0" dirty="0"/>
                      <a:t>R² = </a:t>
                    </a:r>
                    <a:r>
                      <a:rPr lang="en-US" baseline="0" dirty="0" smtClean="0"/>
                      <a:t>0,70</a:t>
                    </a:r>
                    <a:endParaRPr lang="en-US" dirty="0"/>
                  </a:p>
                </c:rich>
              </c:tx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8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</c:trendlineLbl>
          </c:trendline>
          <c:xVal>
            <c:numRef>
              <c:f>Sheet2!$U$2:$U$7</c:f>
              <c:numCache>
                <c:formatCode>0%</c:formatCode>
                <c:ptCount val="6"/>
                <c:pt idx="0">
                  <c:v>0.27</c:v>
                </c:pt>
                <c:pt idx="1">
                  <c:v>0.51</c:v>
                </c:pt>
                <c:pt idx="2">
                  <c:v>0.76</c:v>
                </c:pt>
                <c:pt idx="3">
                  <c:v>0.85</c:v>
                </c:pt>
                <c:pt idx="4">
                  <c:v>0.89</c:v>
                </c:pt>
                <c:pt idx="5">
                  <c:v>0.95</c:v>
                </c:pt>
              </c:numCache>
            </c:numRef>
          </c:xVal>
          <c:yVal>
            <c:numRef>
              <c:f>Sheet2!$T$2:$T$7</c:f>
              <c:numCache>
                <c:formatCode>0%</c:formatCode>
                <c:ptCount val="6"/>
                <c:pt idx="0">
                  <c:v>7.1428571428571425E-2</c:v>
                </c:pt>
                <c:pt idx="1">
                  <c:v>0.14000000000000001</c:v>
                </c:pt>
                <c:pt idx="2">
                  <c:v>0.13</c:v>
                </c:pt>
                <c:pt idx="3">
                  <c:v>0.33</c:v>
                </c:pt>
                <c:pt idx="4">
                  <c:v>0.44</c:v>
                </c:pt>
                <c:pt idx="5">
                  <c:v>0.55000000000000004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51915384"/>
        <c:axId val="251915776"/>
      </c:scatterChart>
      <c:valAx>
        <c:axId val="251915384"/>
        <c:scaling>
          <c:orientation val="minMax"/>
          <c:max val="1"/>
          <c:min val="0.2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1915776"/>
        <c:crosses val="autoZero"/>
        <c:crossBetween val="midCat"/>
      </c:valAx>
      <c:valAx>
        <c:axId val="251915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1915384"/>
        <c:crosses val="autoZero"/>
        <c:crossBetween val="midCat"/>
        <c:majorUnit val="0.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 baseline="0"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4C507-FCF6-4B12-A80C-3E52F8CF40DD}" type="datetimeFigureOut">
              <a:rPr lang="en-US" smtClean="0"/>
              <a:t>8/6/2015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33A51-E870-47EB-9C06-7D0AEFDAB7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75373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4C507-FCF6-4B12-A80C-3E52F8CF40DD}" type="datetimeFigureOut">
              <a:rPr lang="en-US" smtClean="0"/>
              <a:t>8/6/2015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33A51-E870-47EB-9C06-7D0AEFDAB7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156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4C507-FCF6-4B12-A80C-3E52F8CF40DD}" type="datetimeFigureOut">
              <a:rPr lang="en-US" smtClean="0"/>
              <a:t>8/6/2015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33A51-E870-47EB-9C06-7D0AEFDAB7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1192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4C507-FCF6-4B12-A80C-3E52F8CF40DD}" type="datetimeFigureOut">
              <a:rPr lang="en-US" smtClean="0"/>
              <a:t>8/6/2015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33A51-E870-47EB-9C06-7D0AEFDAB7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51908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4C507-FCF6-4B12-A80C-3E52F8CF40DD}" type="datetimeFigureOut">
              <a:rPr lang="en-US" smtClean="0"/>
              <a:t>8/6/2015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33A51-E870-47EB-9C06-7D0AEFDAB7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3210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4C507-FCF6-4B12-A80C-3E52F8CF40DD}" type="datetimeFigureOut">
              <a:rPr lang="en-US" smtClean="0"/>
              <a:t>8/6/2015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33A51-E870-47EB-9C06-7D0AEFDAB7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3407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4C507-FCF6-4B12-A80C-3E52F8CF40DD}" type="datetimeFigureOut">
              <a:rPr lang="en-US" smtClean="0"/>
              <a:t>8/6/2015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33A51-E870-47EB-9C06-7D0AEFDAB7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5183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4C507-FCF6-4B12-A80C-3E52F8CF40DD}" type="datetimeFigureOut">
              <a:rPr lang="en-US" smtClean="0"/>
              <a:t>8/6/2015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33A51-E870-47EB-9C06-7D0AEFDAB7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14993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4C507-FCF6-4B12-A80C-3E52F8CF40DD}" type="datetimeFigureOut">
              <a:rPr lang="en-US" smtClean="0"/>
              <a:t>8/6/2015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33A51-E870-47EB-9C06-7D0AEFDAB7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9396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4C507-FCF6-4B12-A80C-3E52F8CF40DD}" type="datetimeFigureOut">
              <a:rPr lang="en-US" smtClean="0"/>
              <a:t>8/6/2015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33A51-E870-47EB-9C06-7D0AEFDAB7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814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4C507-FCF6-4B12-A80C-3E52F8CF40DD}" type="datetimeFigureOut">
              <a:rPr lang="en-US" smtClean="0"/>
              <a:t>8/6/2015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33A51-E870-47EB-9C06-7D0AEFDAB727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744302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4C507-FCF6-4B12-A80C-3E52F8CF40DD}" type="datetimeFigureOut">
              <a:rPr lang="en-US" smtClean="0"/>
              <a:t>8/6/2015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33A51-E870-47EB-9C06-7D0AEFDAB7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242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4C507-FCF6-4B12-A80C-3E52F8CF40DD}" type="datetimeFigureOut">
              <a:rPr lang="en-US" smtClean="0"/>
              <a:t>8/6/2015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33A51-E870-47EB-9C06-7D0AEFDAB727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846716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4C507-FCF6-4B12-A80C-3E52F8CF40DD}" type="datetimeFigureOut">
              <a:rPr lang="en-US" smtClean="0"/>
              <a:t>8/6/2015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33A51-E870-47EB-9C06-7D0AEFDAB7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0910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4C507-FCF6-4B12-A80C-3E52F8CF40DD}" type="datetimeFigureOut">
              <a:rPr lang="en-US" smtClean="0"/>
              <a:t>8/6/2015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33A51-E870-47EB-9C06-7D0AEFDAB7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1390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4C507-FCF6-4B12-A80C-3E52F8CF40DD}" type="datetimeFigureOut">
              <a:rPr lang="en-US" smtClean="0"/>
              <a:t>8/6/2015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33A51-E870-47EB-9C06-7D0AEFDAB7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51135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54C507-FCF6-4B12-A80C-3E52F8CF40DD}" type="datetimeFigureOut">
              <a:rPr lang="en-US" smtClean="0"/>
              <a:t>8/6/2015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0733A51-E870-47EB-9C06-7D0AEFDAB7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482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2060294" y="208981"/>
            <a:ext cx="9878458" cy="2710150"/>
          </a:xfrm>
        </p:spPr>
        <p:txBody>
          <a:bodyPr>
            <a:normAutofit/>
          </a:bodyPr>
          <a:lstStyle/>
          <a:p>
            <a:r>
              <a:rPr lang="et-E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t-E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t-EE" sz="9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Mire</a:t>
            </a:r>
            <a:r>
              <a:rPr lang="et-EE" sz="9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t-EE" sz="9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ecology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94145" y="4131856"/>
            <a:ext cx="7766936" cy="1096899"/>
          </a:xfrm>
        </p:spPr>
        <p:txBody>
          <a:bodyPr>
            <a:normAutofit fontScale="85000" lnSpcReduction="20000"/>
          </a:bodyPr>
          <a:lstStyle/>
          <a:p>
            <a:r>
              <a:rPr lang="et-EE" sz="4000" dirty="0" smtClean="0">
                <a:solidFill>
                  <a:schemeClr val="bg1"/>
                </a:solidFill>
              </a:rPr>
              <a:t>GLOBE </a:t>
            </a:r>
            <a:r>
              <a:rPr lang="et-EE" sz="4000" dirty="0" err="1" smtClean="0">
                <a:solidFill>
                  <a:schemeClr val="bg1"/>
                </a:solidFill>
              </a:rPr>
              <a:t>expedition</a:t>
            </a:r>
            <a:r>
              <a:rPr lang="et-EE" sz="4000" dirty="0" smtClean="0">
                <a:solidFill>
                  <a:schemeClr val="bg1"/>
                </a:solidFill>
              </a:rPr>
              <a:t> 2015</a:t>
            </a:r>
          </a:p>
          <a:p>
            <a:r>
              <a:rPr lang="et-EE" sz="4000" dirty="0" err="1" smtClean="0">
                <a:solidFill>
                  <a:schemeClr val="bg1"/>
                </a:solidFill>
              </a:rPr>
              <a:t>Team</a:t>
            </a:r>
            <a:r>
              <a:rPr lang="et-EE" sz="4000" dirty="0" smtClean="0">
                <a:solidFill>
                  <a:schemeClr val="bg1"/>
                </a:solidFill>
              </a:rPr>
              <a:t> </a:t>
            </a:r>
            <a:r>
              <a:rPr lang="et-EE" sz="4000" dirty="0" err="1" smtClean="0">
                <a:solidFill>
                  <a:schemeClr val="bg1"/>
                </a:solidFill>
              </a:rPr>
              <a:t>Cats</a:t>
            </a:r>
            <a:endParaRPr lang="en-US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4789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t-EE" sz="5400" dirty="0" err="1" smtClean="0"/>
              <a:t>Objective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1724629"/>
            <a:ext cx="9230595" cy="4316734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t-EE" sz="8000" dirty="0" err="1" smtClean="0"/>
              <a:t>To</a:t>
            </a:r>
            <a:r>
              <a:rPr lang="et-EE" sz="8000" dirty="0" smtClean="0"/>
              <a:t> </a:t>
            </a:r>
            <a:r>
              <a:rPr lang="et-EE" sz="8000" dirty="0" err="1" smtClean="0"/>
              <a:t>analyse</a:t>
            </a:r>
            <a:r>
              <a:rPr lang="et-EE" sz="8000" dirty="0" smtClean="0"/>
              <a:t> </a:t>
            </a:r>
            <a:r>
              <a:rPr lang="et-EE" sz="8000" dirty="0" err="1" smtClean="0"/>
              <a:t>interactions</a:t>
            </a:r>
            <a:r>
              <a:rPr lang="et-EE" sz="8000" dirty="0" smtClean="0"/>
              <a:t> </a:t>
            </a:r>
            <a:r>
              <a:rPr lang="et-EE" sz="8000" dirty="0" err="1" smtClean="0"/>
              <a:t>between</a:t>
            </a:r>
            <a:r>
              <a:rPr lang="et-EE" sz="8000" dirty="0" smtClean="0"/>
              <a:t> </a:t>
            </a:r>
            <a:r>
              <a:rPr lang="et-EE" sz="8000" dirty="0" err="1" smtClean="0"/>
              <a:t>vegetation</a:t>
            </a:r>
            <a:r>
              <a:rPr lang="et-EE" sz="8000" dirty="0" smtClean="0"/>
              <a:t> and </a:t>
            </a:r>
            <a:r>
              <a:rPr lang="et-EE" sz="8000" dirty="0" err="1" smtClean="0"/>
              <a:t>environmental</a:t>
            </a:r>
            <a:r>
              <a:rPr lang="et-EE" sz="8000" dirty="0" smtClean="0"/>
              <a:t> </a:t>
            </a:r>
            <a:r>
              <a:rPr lang="et-EE" sz="8000" dirty="0" err="1" smtClean="0"/>
              <a:t>factors</a:t>
            </a:r>
            <a:r>
              <a:rPr lang="et-EE" sz="8000" dirty="0" smtClean="0"/>
              <a:t> in </a:t>
            </a:r>
            <a:r>
              <a:rPr lang="et-EE" sz="8000" dirty="0" err="1" smtClean="0"/>
              <a:t>the</a:t>
            </a:r>
            <a:r>
              <a:rPr lang="et-EE" sz="8000" dirty="0" smtClean="0"/>
              <a:t> Koitjärve </a:t>
            </a:r>
            <a:r>
              <a:rPr lang="et-EE" sz="8000" dirty="0" err="1" smtClean="0"/>
              <a:t>raised</a:t>
            </a:r>
            <a:r>
              <a:rPr lang="et-EE" sz="8000" dirty="0" smtClean="0"/>
              <a:t> </a:t>
            </a:r>
            <a:r>
              <a:rPr lang="et-EE" sz="8000" dirty="0" err="1" smtClean="0"/>
              <a:t>bog</a:t>
            </a:r>
            <a:r>
              <a:rPr lang="et-EE" sz="8000" dirty="0" smtClean="0"/>
              <a:t>.</a:t>
            </a:r>
            <a:endParaRPr lang="en-US" sz="8000" dirty="0"/>
          </a:p>
        </p:txBody>
      </p:sp>
    </p:spTree>
    <p:extLst>
      <p:ext uri="{BB962C8B-B14F-4D97-AF65-F5344CB8AC3E}">
        <p14:creationId xmlns:p14="http://schemas.microsoft.com/office/powerpoint/2010/main" val="3419505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57143" y="0"/>
            <a:ext cx="13962915" cy="7010620"/>
          </a:xfrm>
        </p:spPr>
      </p:pic>
    </p:spTree>
    <p:extLst>
      <p:ext uri="{BB962C8B-B14F-4D97-AF65-F5344CB8AC3E}">
        <p14:creationId xmlns:p14="http://schemas.microsoft.com/office/powerpoint/2010/main" val="975996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6117" y="0"/>
            <a:ext cx="13952825" cy="6970585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091" y="5892854"/>
            <a:ext cx="8596668" cy="1320800"/>
          </a:xfrm>
        </p:spPr>
        <p:txBody>
          <a:bodyPr/>
          <a:lstStyle/>
          <a:p>
            <a:r>
              <a:rPr lang="et-EE" dirty="0" err="1" smtClean="0">
                <a:solidFill>
                  <a:schemeClr val="bg1"/>
                </a:solidFill>
              </a:rPr>
              <a:t>The</a:t>
            </a:r>
            <a:r>
              <a:rPr lang="et-EE" dirty="0" smtClean="0">
                <a:solidFill>
                  <a:schemeClr val="bg1"/>
                </a:solidFill>
              </a:rPr>
              <a:t> </a:t>
            </a:r>
            <a:r>
              <a:rPr lang="et-EE" dirty="0" err="1" smtClean="0">
                <a:solidFill>
                  <a:schemeClr val="bg1"/>
                </a:solidFill>
              </a:rPr>
              <a:t>study</a:t>
            </a:r>
            <a:r>
              <a:rPr lang="et-EE" dirty="0" smtClean="0">
                <a:solidFill>
                  <a:schemeClr val="bg1"/>
                </a:solidFill>
              </a:rPr>
              <a:t> </a:t>
            </a:r>
            <a:r>
              <a:rPr lang="et-EE" dirty="0" err="1" smtClean="0">
                <a:solidFill>
                  <a:schemeClr val="bg1"/>
                </a:solidFill>
              </a:rPr>
              <a:t>transect</a:t>
            </a:r>
            <a:r>
              <a:rPr lang="et-EE" dirty="0" smtClean="0">
                <a:solidFill>
                  <a:schemeClr val="bg1"/>
                </a:solidFill>
              </a:rPr>
              <a:t> of 6 </a:t>
            </a:r>
            <a:r>
              <a:rPr lang="et-EE" dirty="0" err="1" smtClean="0">
                <a:solidFill>
                  <a:schemeClr val="bg1"/>
                </a:solidFill>
              </a:rPr>
              <a:t>positions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4491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err="1" smtClean="0"/>
              <a:t>Working</a:t>
            </a:r>
            <a:r>
              <a:rPr lang="et-EE" dirty="0" smtClean="0"/>
              <a:t> </a:t>
            </a:r>
            <a:r>
              <a:rPr lang="et-EE" dirty="0" err="1" smtClean="0"/>
              <a:t>process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030094" y="2432722"/>
            <a:ext cx="3881438" cy="2183308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0240" y="89382"/>
            <a:ext cx="4197751" cy="2361235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 rot="10800000" flipV="1">
            <a:off x="6985625" y="5952952"/>
            <a:ext cx="2079137" cy="29515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t-EE" sz="1800" dirty="0" err="1" smtClean="0"/>
              <a:t>Position</a:t>
            </a:r>
            <a:r>
              <a:rPr lang="et-EE" sz="1800" dirty="0" smtClean="0"/>
              <a:t> 6</a:t>
            </a:r>
            <a:endParaRPr lang="en-US" sz="1800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 rot="10800000" flipV="1">
            <a:off x="7487642" y="2415571"/>
            <a:ext cx="2079137" cy="29515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t-EE" sz="1800" dirty="0" err="1" smtClean="0"/>
              <a:t>Position</a:t>
            </a:r>
            <a:r>
              <a:rPr lang="et-EE" sz="1800" dirty="0" smtClean="0"/>
              <a:t> 2</a:t>
            </a:r>
            <a:endParaRPr lang="en-US" sz="18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625" y="3049154"/>
            <a:ext cx="5162308" cy="2903798"/>
          </a:xfrm>
          <a:prstGeom prst="rect">
            <a:avLst/>
          </a:prstGeom>
        </p:spPr>
      </p:pic>
      <p:sp>
        <p:nvSpPr>
          <p:cNvPr id="10" name="Title 1"/>
          <p:cNvSpPr txBox="1">
            <a:spLocks/>
          </p:cNvSpPr>
          <p:nvPr/>
        </p:nvSpPr>
        <p:spPr>
          <a:xfrm rot="10800000" flipV="1">
            <a:off x="2972184" y="5465095"/>
            <a:ext cx="2079137" cy="29515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t-EE" sz="1800" dirty="0" err="1" smtClean="0"/>
              <a:t>Position</a:t>
            </a:r>
            <a:r>
              <a:rPr lang="et-EE" sz="1800" dirty="0" smtClean="0"/>
              <a:t> 1</a:t>
            </a:r>
            <a:endParaRPr lang="en-US" sz="18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323026" y="1213523"/>
            <a:ext cx="3991445" cy="2245188"/>
          </a:xfrm>
          <a:prstGeom prst="rect">
            <a:avLst/>
          </a:prstGeom>
        </p:spPr>
      </p:pic>
      <p:sp>
        <p:nvSpPr>
          <p:cNvPr id="12" name="Title 1"/>
          <p:cNvSpPr txBox="1">
            <a:spLocks/>
          </p:cNvSpPr>
          <p:nvPr/>
        </p:nvSpPr>
        <p:spPr>
          <a:xfrm rot="10800000" flipV="1">
            <a:off x="5146222" y="4314010"/>
            <a:ext cx="2079137" cy="29515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t-EE" sz="1800" dirty="0" err="1" smtClean="0"/>
              <a:t>Position</a:t>
            </a:r>
            <a:r>
              <a:rPr lang="et-EE" sz="1800" dirty="0" smtClean="0"/>
              <a:t> 2</a:t>
            </a:r>
            <a:endParaRPr lang="en-US" sz="1800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811455" y="2385871"/>
            <a:ext cx="4664450" cy="2623754"/>
          </a:xfrm>
          <a:prstGeom prst="rect">
            <a:avLst/>
          </a:prstGeom>
        </p:spPr>
      </p:pic>
      <p:sp>
        <p:nvSpPr>
          <p:cNvPr id="14" name="Title 1"/>
          <p:cNvSpPr txBox="1">
            <a:spLocks/>
          </p:cNvSpPr>
          <p:nvPr/>
        </p:nvSpPr>
        <p:spPr>
          <a:xfrm rot="10800000" flipV="1">
            <a:off x="481201" y="6008604"/>
            <a:ext cx="2079137" cy="29515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t-EE" sz="1800" dirty="0" err="1" smtClean="0"/>
              <a:t>Conquering</a:t>
            </a:r>
            <a:r>
              <a:rPr lang="et-EE" sz="1800" dirty="0" smtClean="0"/>
              <a:t> </a:t>
            </a:r>
            <a:r>
              <a:rPr lang="et-EE" sz="1800" dirty="0" err="1" smtClean="0"/>
              <a:t>the</a:t>
            </a:r>
            <a:r>
              <a:rPr lang="et-EE" sz="1800" dirty="0" smtClean="0"/>
              <a:t> </a:t>
            </a:r>
            <a:r>
              <a:rPr lang="et-EE" sz="1800" dirty="0" err="1" smtClean="0"/>
              <a:t>mountain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020668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031913"/>
          </a:xfrm>
        </p:spPr>
        <p:txBody>
          <a:bodyPr>
            <a:normAutofit/>
          </a:bodyPr>
          <a:lstStyle/>
          <a:p>
            <a:r>
              <a:rPr lang="et-EE" sz="5400" dirty="0" err="1" smtClean="0"/>
              <a:t>Bog</a:t>
            </a:r>
            <a:r>
              <a:rPr lang="et-EE" sz="5400" dirty="0" smtClean="0"/>
              <a:t> </a:t>
            </a:r>
            <a:r>
              <a:rPr lang="et-EE" sz="5400" dirty="0" err="1" smtClean="0"/>
              <a:t>hollow</a:t>
            </a:r>
            <a:r>
              <a:rPr lang="et-EE" sz="5400" dirty="0" smtClean="0"/>
              <a:t> </a:t>
            </a:r>
            <a:r>
              <a:rPr lang="et-EE" sz="5400" dirty="0" err="1" smtClean="0"/>
              <a:t>plants</a:t>
            </a:r>
            <a:endParaRPr lang="en-US" sz="5400" dirty="0"/>
          </a:p>
        </p:txBody>
      </p:sp>
      <p:pic>
        <p:nvPicPr>
          <p:cNvPr id="1026" name="Picture 2" descr="http://www.ua.edu.ee/koduleht/Maia_Tohver/soo/turbasammal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3784" y="1641513"/>
            <a:ext cx="2594676" cy="1731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 rot="10800000" flipV="1">
            <a:off x="2772681" y="3343740"/>
            <a:ext cx="2594676" cy="64636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t-EE" sz="1800" dirty="0" smtClean="0"/>
              <a:t>T</a:t>
            </a:r>
            <a:r>
              <a:rPr lang="et-EE" sz="1800" dirty="0" smtClean="0"/>
              <a:t>urbasamblad</a:t>
            </a:r>
            <a:endParaRPr lang="et-EE" sz="1800" dirty="0" smtClean="0"/>
          </a:p>
          <a:p>
            <a:r>
              <a:rPr lang="et-EE" sz="1800" dirty="0" smtClean="0"/>
              <a:t>Peat </a:t>
            </a:r>
            <a:r>
              <a:rPr lang="et-EE" sz="1800" dirty="0" err="1" smtClean="0"/>
              <a:t>mosses</a:t>
            </a:r>
            <a:endParaRPr lang="et-EE" sz="1800" dirty="0" smtClean="0"/>
          </a:p>
          <a:p>
            <a:r>
              <a:rPr lang="en-US" sz="1800" i="1" dirty="0"/>
              <a:t>Sphagnum </a:t>
            </a:r>
            <a:r>
              <a:rPr lang="et-EE" sz="1800" i="1" dirty="0" err="1" smtClean="0"/>
              <a:t>spp</a:t>
            </a:r>
            <a:endParaRPr lang="et-EE" sz="1800" dirty="0" smtClean="0"/>
          </a:p>
          <a:p>
            <a:endParaRPr lang="en-US" sz="1800" dirty="0"/>
          </a:p>
        </p:txBody>
      </p:sp>
      <p:pic>
        <p:nvPicPr>
          <p:cNvPr id="1028" name="Picture 4" descr="http://herba.folklore.ee/pildid/k%C3%BC%C3%BCvits%20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6498" y="1641513"/>
            <a:ext cx="1913375" cy="2557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1"/>
          <p:cNvSpPr txBox="1">
            <a:spLocks/>
          </p:cNvSpPr>
          <p:nvPr/>
        </p:nvSpPr>
        <p:spPr>
          <a:xfrm rot="10800000" flipV="1">
            <a:off x="5264512" y="4200010"/>
            <a:ext cx="2594676" cy="64636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t-EE" sz="1800" dirty="0" smtClean="0"/>
              <a:t>Küüvits</a:t>
            </a:r>
          </a:p>
          <a:p>
            <a:r>
              <a:rPr lang="et-EE" sz="1800" dirty="0" smtClean="0"/>
              <a:t>M</a:t>
            </a:r>
            <a:r>
              <a:rPr lang="en-US" sz="1800" dirty="0" err="1" smtClean="0"/>
              <a:t>arsh</a:t>
            </a:r>
            <a:r>
              <a:rPr lang="en-US" sz="1800" b="1" dirty="0" smtClean="0"/>
              <a:t> </a:t>
            </a:r>
            <a:r>
              <a:rPr lang="en-US" sz="1800" dirty="0" err="1"/>
              <a:t>andromeda</a:t>
            </a:r>
            <a:endParaRPr lang="et-EE" sz="1800" dirty="0" smtClean="0"/>
          </a:p>
          <a:p>
            <a:r>
              <a:rPr lang="en-US" sz="1800" i="1" dirty="0" smtClean="0"/>
              <a:t>Andromeda</a:t>
            </a:r>
            <a:r>
              <a:rPr lang="en-US" sz="1800" i="1" dirty="0"/>
              <a:t> </a:t>
            </a:r>
            <a:r>
              <a:rPr lang="en-US" sz="1800" i="1" dirty="0" err="1"/>
              <a:t>polifolia</a:t>
            </a:r>
            <a:endParaRPr lang="et-EE" sz="1800" dirty="0" smtClean="0"/>
          </a:p>
          <a:p>
            <a:endParaRPr lang="en-US" sz="1800" dirty="0"/>
          </a:p>
        </p:txBody>
      </p:sp>
      <p:pic>
        <p:nvPicPr>
          <p:cNvPr id="1030" name="Picture 6" descr="http://static4.album.ee/files/1154/52/large_28863141_Y0QV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1860" y="2672430"/>
            <a:ext cx="3116435" cy="1752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le 1"/>
          <p:cNvSpPr txBox="1">
            <a:spLocks/>
          </p:cNvSpPr>
          <p:nvPr/>
        </p:nvSpPr>
        <p:spPr>
          <a:xfrm rot="10800000" flipV="1">
            <a:off x="7601861" y="4422650"/>
            <a:ext cx="2594676" cy="64636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t-EE" sz="1800" dirty="0" smtClean="0"/>
              <a:t>Valge-nokkhein</a:t>
            </a:r>
            <a:endParaRPr lang="et-EE" sz="1800" dirty="0" smtClean="0"/>
          </a:p>
          <a:p>
            <a:r>
              <a:rPr lang="et-EE" sz="1800" dirty="0"/>
              <a:t>W</a:t>
            </a:r>
            <a:r>
              <a:rPr lang="en-US" sz="1800" dirty="0" err="1" smtClean="0"/>
              <a:t>hite</a:t>
            </a:r>
            <a:r>
              <a:rPr lang="en-US" sz="1800" dirty="0" smtClean="0"/>
              <a:t> </a:t>
            </a:r>
            <a:r>
              <a:rPr lang="en-US" sz="1800" dirty="0"/>
              <a:t>beak-sedge</a:t>
            </a:r>
            <a:endParaRPr lang="et-EE" sz="1800" dirty="0" smtClean="0"/>
          </a:p>
          <a:p>
            <a:r>
              <a:rPr lang="en-US" sz="1800" i="1" dirty="0" err="1" smtClean="0"/>
              <a:t>Rhynchospora</a:t>
            </a:r>
            <a:r>
              <a:rPr lang="en-US" sz="1800" i="1" dirty="0" smtClean="0"/>
              <a:t> </a:t>
            </a:r>
            <a:r>
              <a:rPr lang="en-US" sz="1800" i="1" dirty="0"/>
              <a:t>alba</a:t>
            </a:r>
            <a:endParaRPr lang="et-EE" sz="1800" i="1" dirty="0" smtClean="0"/>
          </a:p>
          <a:p>
            <a:r>
              <a:rPr lang="et-EE" sz="1800" dirty="0" smtClean="0"/>
              <a:t> </a:t>
            </a:r>
            <a:endParaRPr lang="en-US" sz="1800" dirty="0"/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 rot="10800000" flipV="1">
            <a:off x="205804" y="4004472"/>
            <a:ext cx="2594676" cy="64636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1800" dirty="0" err="1"/>
              <a:t>Pikalehine</a:t>
            </a:r>
            <a:r>
              <a:rPr lang="en-US" sz="1800" dirty="0"/>
              <a:t> </a:t>
            </a:r>
            <a:r>
              <a:rPr lang="en-US" sz="1800" dirty="0" err="1" smtClean="0"/>
              <a:t>huulhein</a:t>
            </a:r>
            <a:endParaRPr lang="et-EE" sz="1800" dirty="0" smtClean="0"/>
          </a:p>
          <a:p>
            <a:r>
              <a:rPr lang="en-US" sz="1800" dirty="0"/>
              <a:t>English sundew</a:t>
            </a:r>
          </a:p>
          <a:p>
            <a:r>
              <a:rPr lang="en-US" sz="1800" i="1" dirty="0" err="1"/>
              <a:t>Drosera</a:t>
            </a:r>
            <a:r>
              <a:rPr lang="en-US" sz="1800" i="1" dirty="0"/>
              <a:t> </a:t>
            </a:r>
            <a:r>
              <a:rPr lang="en-US" sz="1800" i="1" dirty="0" err="1"/>
              <a:t>anglica</a:t>
            </a:r>
            <a:endParaRPr lang="et-EE" sz="1800" i="1" dirty="0" smtClean="0"/>
          </a:p>
          <a:p>
            <a:endParaRPr lang="en-US" sz="1800" dirty="0"/>
          </a:p>
        </p:txBody>
      </p:sp>
      <p:pic>
        <p:nvPicPr>
          <p:cNvPr id="1034" name="Picture 10" descr="http://bohemiaorientalis.cz/wp-content/uploads/2012/11/Rosnatka-anglicka-Drosera-anglica-Polsko-Wielkie-Torfowisko-1482011-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130" y="2077772"/>
            <a:ext cx="2388435" cy="1912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itle 1"/>
          <p:cNvSpPr txBox="1">
            <a:spLocks/>
          </p:cNvSpPr>
          <p:nvPr/>
        </p:nvSpPr>
        <p:spPr>
          <a:xfrm rot="10800000" flipV="1">
            <a:off x="4811108" y="5447939"/>
            <a:ext cx="2594676" cy="64636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t-EE" sz="1800" dirty="0" smtClean="0"/>
              <a:t>Harilik jõhvikas</a:t>
            </a:r>
          </a:p>
          <a:p>
            <a:r>
              <a:rPr lang="et-EE" sz="1800" dirty="0" err="1" smtClean="0"/>
              <a:t>Cranberry</a:t>
            </a:r>
            <a:endParaRPr lang="et-EE" sz="1800" dirty="0" smtClean="0"/>
          </a:p>
          <a:p>
            <a:r>
              <a:rPr lang="en-US" sz="1800" i="1" dirty="0" err="1"/>
              <a:t>Oxycoccus</a:t>
            </a:r>
            <a:r>
              <a:rPr lang="en-US" sz="1800" i="1" dirty="0"/>
              <a:t> </a:t>
            </a:r>
            <a:r>
              <a:rPr lang="en-US" sz="1800" i="1" dirty="0" err="1"/>
              <a:t>palustris</a:t>
            </a:r>
            <a:endParaRPr lang="et-EE" sz="1800" i="1" dirty="0" smtClean="0"/>
          </a:p>
          <a:p>
            <a:endParaRPr lang="en-US" sz="1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03601" y="4664901"/>
            <a:ext cx="2869793" cy="1667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3634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996" y="284103"/>
            <a:ext cx="11071952" cy="1408591"/>
          </a:xfrm>
        </p:spPr>
        <p:txBody>
          <a:bodyPr>
            <a:noAutofit/>
          </a:bodyPr>
          <a:lstStyle/>
          <a:p>
            <a:r>
              <a:rPr lang="et-EE" sz="4000" dirty="0" err="1" smtClean="0"/>
              <a:t>The</a:t>
            </a:r>
            <a:r>
              <a:rPr lang="et-EE" sz="4000" dirty="0" smtClean="0"/>
              <a:t> </a:t>
            </a:r>
            <a:r>
              <a:rPr lang="et-EE" sz="4000" dirty="0" err="1" smtClean="0"/>
              <a:t>deeper</a:t>
            </a:r>
            <a:r>
              <a:rPr lang="et-EE" sz="4000" dirty="0" smtClean="0"/>
              <a:t> </a:t>
            </a:r>
            <a:r>
              <a:rPr lang="et-EE" sz="4000" dirty="0" err="1" smtClean="0"/>
              <a:t>groundwater</a:t>
            </a:r>
            <a:r>
              <a:rPr lang="et-EE" sz="4000" dirty="0" smtClean="0"/>
              <a:t> </a:t>
            </a:r>
            <a:r>
              <a:rPr lang="et-EE" sz="4000" dirty="0" err="1" smtClean="0"/>
              <a:t>the</a:t>
            </a:r>
            <a:r>
              <a:rPr lang="et-EE" sz="4000" dirty="0" smtClean="0"/>
              <a:t> </a:t>
            </a:r>
            <a:r>
              <a:rPr lang="et-EE" sz="4000" dirty="0" err="1" smtClean="0"/>
              <a:t>more</a:t>
            </a:r>
            <a:r>
              <a:rPr lang="et-EE" sz="4000" dirty="0" smtClean="0"/>
              <a:t>  </a:t>
            </a:r>
            <a:r>
              <a:rPr lang="et-EE" sz="4000" dirty="0" err="1" smtClean="0"/>
              <a:t>characteristic</a:t>
            </a:r>
            <a:r>
              <a:rPr lang="et-EE" sz="4000" dirty="0" smtClean="0"/>
              <a:t> </a:t>
            </a:r>
            <a:r>
              <a:rPr lang="et-EE" sz="4000" dirty="0" err="1" smtClean="0"/>
              <a:t>bog</a:t>
            </a:r>
            <a:r>
              <a:rPr lang="et-EE" sz="4000" dirty="0" smtClean="0"/>
              <a:t> </a:t>
            </a:r>
            <a:r>
              <a:rPr lang="et-EE" sz="4000" dirty="0" err="1" smtClean="0"/>
              <a:t>hollow</a:t>
            </a:r>
            <a:r>
              <a:rPr lang="et-EE" sz="4000" dirty="0" smtClean="0"/>
              <a:t> </a:t>
            </a:r>
            <a:r>
              <a:rPr lang="et-EE" sz="4000" dirty="0" err="1" smtClean="0"/>
              <a:t>species</a:t>
            </a:r>
            <a:r>
              <a:rPr lang="et-EE" sz="4000" dirty="0" smtClean="0"/>
              <a:t> (</a:t>
            </a:r>
            <a:r>
              <a:rPr lang="et-EE" sz="4000" dirty="0" err="1" smtClean="0"/>
              <a:t>according</a:t>
            </a:r>
            <a:r>
              <a:rPr lang="et-EE" sz="4000" dirty="0" smtClean="0"/>
              <a:t> </a:t>
            </a:r>
            <a:r>
              <a:rPr lang="et-EE" sz="4000" dirty="0" err="1" smtClean="0"/>
              <a:t>to</a:t>
            </a:r>
            <a:r>
              <a:rPr lang="et-EE" sz="4000" dirty="0" smtClean="0"/>
              <a:t> Paal 1997)</a:t>
            </a:r>
            <a:endParaRPr lang="en-US" sz="40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46629921"/>
              </p:ext>
            </p:extLst>
          </p:nvPr>
        </p:nvGraphicFramePr>
        <p:xfrm>
          <a:off x="677863" y="2160588"/>
          <a:ext cx="8596312" cy="3881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itle 1"/>
          <p:cNvSpPr txBox="1">
            <a:spLocks/>
          </p:cNvSpPr>
          <p:nvPr/>
        </p:nvSpPr>
        <p:spPr>
          <a:xfrm rot="16200000">
            <a:off x="-1681232" y="3499202"/>
            <a:ext cx="4241907" cy="42054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t-EE" sz="1800" dirty="0" err="1" smtClean="0"/>
              <a:t>Share</a:t>
            </a:r>
            <a:r>
              <a:rPr lang="et-EE" sz="1800" dirty="0" smtClean="0"/>
              <a:t> of </a:t>
            </a:r>
            <a:r>
              <a:rPr lang="et-EE" sz="1800" dirty="0" err="1" smtClean="0"/>
              <a:t>bog</a:t>
            </a:r>
            <a:r>
              <a:rPr lang="et-EE" sz="1800" dirty="0" smtClean="0"/>
              <a:t> </a:t>
            </a:r>
            <a:r>
              <a:rPr lang="et-EE" sz="1800" dirty="0" err="1" smtClean="0"/>
              <a:t>hollow</a:t>
            </a:r>
            <a:r>
              <a:rPr lang="et-EE" sz="1800" dirty="0" smtClean="0"/>
              <a:t> </a:t>
            </a:r>
            <a:r>
              <a:rPr lang="et-EE" sz="1800" dirty="0" err="1" smtClean="0"/>
              <a:t>species</a:t>
            </a:r>
            <a:endParaRPr lang="en-US" sz="1800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 rot="10800000" flipV="1">
            <a:off x="3686751" y="6018837"/>
            <a:ext cx="6068777" cy="29515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t-EE" sz="1800" dirty="0" err="1" smtClean="0"/>
              <a:t>Groundwater</a:t>
            </a:r>
            <a:r>
              <a:rPr lang="et-EE" sz="1800" dirty="0" smtClean="0"/>
              <a:t> </a:t>
            </a:r>
            <a:r>
              <a:rPr lang="et-EE" sz="1800" dirty="0" err="1" smtClean="0"/>
              <a:t>depth</a:t>
            </a:r>
            <a:r>
              <a:rPr lang="et-EE" sz="1800" dirty="0" smtClean="0"/>
              <a:t> [cm]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855219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7253" y="204486"/>
            <a:ext cx="8596668" cy="1320800"/>
          </a:xfrm>
        </p:spPr>
        <p:txBody>
          <a:bodyPr>
            <a:noAutofit/>
          </a:bodyPr>
          <a:lstStyle/>
          <a:p>
            <a:r>
              <a:rPr lang="et-EE" sz="6000" dirty="0" err="1" smtClean="0"/>
              <a:t>The</a:t>
            </a:r>
            <a:r>
              <a:rPr lang="et-EE" sz="6000" dirty="0" smtClean="0"/>
              <a:t> </a:t>
            </a:r>
            <a:r>
              <a:rPr lang="et-EE" sz="6000" dirty="0" err="1" smtClean="0"/>
              <a:t>less</a:t>
            </a:r>
            <a:r>
              <a:rPr lang="et-EE" sz="6000" dirty="0" smtClean="0"/>
              <a:t> </a:t>
            </a:r>
            <a:r>
              <a:rPr lang="et-EE" sz="6000" dirty="0" err="1" smtClean="0"/>
              <a:t>canopy</a:t>
            </a:r>
            <a:r>
              <a:rPr lang="et-EE" sz="6000" dirty="0" smtClean="0"/>
              <a:t> </a:t>
            </a:r>
            <a:r>
              <a:rPr lang="et-EE" sz="6000" dirty="0" err="1" smtClean="0"/>
              <a:t>the</a:t>
            </a:r>
            <a:r>
              <a:rPr lang="et-EE" sz="6000" dirty="0" smtClean="0"/>
              <a:t> </a:t>
            </a:r>
            <a:r>
              <a:rPr lang="et-EE" sz="6000" dirty="0" err="1" smtClean="0"/>
              <a:t>warmer</a:t>
            </a:r>
            <a:r>
              <a:rPr lang="et-EE" sz="6000" dirty="0" smtClean="0"/>
              <a:t> peat</a:t>
            </a:r>
            <a:endParaRPr lang="en-US" sz="6000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51136545"/>
              </p:ext>
            </p:extLst>
          </p:nvPr>
        </p:nvGraphicFramePr>
        <p:xfrm>
          <a:off x="677863" y="2160588"/>
          <a:ext cx="8596312" cy="3881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itle 1"/>
          <p:cNvSpPr txBox="1">
            <a:spLocks/>
          </p:cNvSpPr>
          <p:nvPr/>
        </p:nvSpPr>
        <p:spPr>
          <a:xfrm rot="16200000">
            <a:off x="-1305958" y="3551445"/>
            <a:ext cx="3553431" cy="40908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t-EE" sz="1800" dirty="0" err="1" smtClean="0"/>
              <a:t>Temperature</a:t>
            </a:r>
            <a:r>
              <a:rPr lang="et-EE" sz="1800" dirty="0" smtClean="0"/>
              <a:t> at 40 cm </a:t>
            </a:r>
            <a:r>
              <a:rPr lang="et-EE" sz="1800" dirty="0" err="1" smtClean="0"/>
              <a:t>depth</a:t>
            </a:r>
            <a:r>
              <a:rPr lang="et-EE" sz="1800" dirty="0" smtClean="0"/>
              <a:t> [</a:t>
            </a:r>
            <a:r>
              <a:rPr lang="et-EE" sz="1800" dirty="0" smtClean="0">
                <a:latin typeface="Calibri" panose="020F0502020204030204" pitchFamily="34" charset="0"/>
              </a:rPr>
              <a:t>°C]</a:t>
            </a:r>
            <a:endParaRPr lang="en-US" sz="1800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 rot="10800000" flipV="1">
            <a:off x="4334933" y="5995687"/>
            <a:ext cx="6068777" cy="29515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t-EE" sz="1800" dirty="0" err="1" smtClean="0"/>
              <a:t>Canopy</a:t>
            </a:r>
            <a:r>
              <a:rPr lang="et-EE" sz="1800" dirty="0" smtClean="0"/>
              <a:t> </a:t>
            </a:r>
            <a:r>
              <a:rPr lang="et-EE" sz="1800" dirty="0" err="1" smtClean="0"/>
              <a:t>cover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833734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3563" y="210749"/>
            <a:ext cx="10515600" cy="1325563"/>
          </a:xfrm>
        </p:spPr>
        <p:txBody>
          <a:bodyPr>
            <a:noAutofit/>
          </a:bodyPr>
          <a:lstStyle/>
          <a:p>
            <a:r>
              <a:rPr lang="et-EE" sz="6000" dirty="0" err="1" smtClean="0"/>
              <a:t>The</a:t>
            </a:r>
            <a:r>
              <a:rPr lang="et-EE" sz="6000" dirty="0" smtClean="0"/>
              <a:t> </a:t>
            </a:r>
            <a:r>
              <a:rPr lang="et-EE" sz="6000" dirty="0" err="1" smtClean="0"/>
              <a:t>more</a:t>
            </a:r>
            <a:r>
              <a:rPr lang="et-EE" sz="6000" dirty="0" smtClean="0"/>
              <a:t> </a:t>
            </a:r>
            <a:r>
              <a:rPr lang="et-EE" sz="6000" dirty="0" err="1" smtClean="0"/>
              <a:t>sunlight</a:t>
            </a:r>
            <a:r>
              <a:rPr lang="et-EE" sz="6000" dirty="0" smtClean="0"/>
              <a:t> </a:t>
            </a:r>
            <a:r>
              <a:rPr lang="et-EE" sz="6000" dirty="0" err="1" smtClean="0"/>
              <a:t>availability</a:t>
            </a:r>
            <a:r>
              <a:rPr lang="et-EE" sz="6000" dirty="0" smtClean="0"/>
              <a:t> </a:t>
            </a:r>
            <a:r>
              <a:rPr lang="et-EE" sz="6000" dirty="0" err="1" smtClean="0"/>
              <a:t>the</a:t>
            </a:r>
            <a:r>
              <a:rPr lang="et-EE" sz="6000" dirty="0" smtClean="0"/>
              <a:t> </a:t>
            </a:r>
            <a:r>
              <a:rPr lang="et-EE" sz="6000" dirty="0" err="1" smtClean="0"/>
              <a:t>more</a:t>
            </a:r>
            <a:r>
              <a:rPr lang="et-EE" sz="6000" dirty="0" smtClean="0"/>
              <a:t> </a:t>
            </a:r>
            <a:r>
              <a:rPr lang="et-EE" sz="6000" dirty="0" err="1" smtClean="0"/>
              <a:t>bog</a:t>
            </a:r>
            <a:r>
              <a:rPr lang="et-EE" sz="6000" dirty="0" smtClean="0"/>
              <a:t> </a:t>
            </a:r>
            <a:r>
              <a:rPr lang="et-EE" sz="6000" dirty="0" err="1"/>
              <a:t>hollow</a:t>
            </a:r>
            <a:r>
              <a:rPr lang="et-EE" sz="6000" dirty="0"/>
              <a:t> </a:t>
            </a:r>
            <a:r>
              <a:rPr lang="et-EE" sz="6000" dirty="0" err="1"/>
              <a:t>species</a:t>
            </a:r>
            <a:endParaRPr lang="en-US" sz="6000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06765536"/>
              </p:ext>
            </p:extLst>
          </p:nvPr>
        </p:nvGraphicFramePr>
        <p:xfrm>
          <a:off x="677863" y="2160588"/>
          <a:ext cx="8596312" cy="3881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itle 1"/>
          <p:cNvSpPr txBox="1">
            <a:spLocks/>
          </p:cNvSpPr>
          <p:nvPr/>
        </p:nvSpPr>
        <p:spPr>
          <a:xfrm rot="16200000">
            <a:off x="-1565485" y="3568650"/>
            <a:ext cx="4241907" cy="42054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t-EE" sz="1800" dirty="0" err="1" smtClean="0"/>
              <a:t>Share</a:t>
            </a:r>
            <a:r>
              <a:rPr lang="et-EE" sz="1800" dirty="0" smtClean="0"/>
              <a:t> of </a:t>
            </a:r>
            <a:r>
              <a:rPr lang="et-EE" sz="1800" dirty="0" err="1" smtClean="0"/>
              <a:t>bog</a:t>
            </a:r>
            <a:r>
              <a:rPr lang="et-EE" sz="1800" dirty="0" smtClean="0"/>
              <a:t> </a:t>
            </a:r>
            <a:r>
              <a:rPr lang="et-EE" sz="1800" dirty="0" err="1" smtClean="0"/>
              <a:t>hollow</a:t>
            </a:r>
            <a:r>
              <a:rPr lang="et-EE" sz="1800" dirty="0" smtClean="0"/>
              <a:t> </a:t>
            </a:r>
            <a:r>
              <a:rPr lang="et-EE" sz="1800" dirty="0" err="1" smtClean="0"/>
              <a:t>species</a:t>
            </a:r>
            <a:endParaRPr lang="en-US" sz="1800" dirty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 rot="10800000" flipV="1">
            <a:off x="3999267" y="5984112"/>
            <a:ext cx="6068777" cy="29515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t-EE" sz="1800" dirty="0" err="1" smtClean="0"/>
              <a:t>Canopy</a:t>
            </a:r>
            <a:r>
              <a:rPr lang="et-EE" sz="1800" dirty="0" err="1"/>
              <a:t>-</a:t>
            </a:r>
            <a:r>
              <a:rPr lang="et-EE" sz="1800" dirty="0" err="1" smtClean="0"/>
              <a:t>free</a:t>
            </a:r>
            <a:r>
              <a:rPr lang="et-EE" sz="1800" dirty="0" smtClean="0"/>
              <a:t> </a:t>
            </a:r>
            <a:r>
              <a:rPr lang="et-EE" sz="1800" dirty="0" err="1" smtClean="0"/>
              <a:t>area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629030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t-EE" sz="5400" dirty="0" err="1" smtClean="0"/>
              <a:t>Conclusion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97446"/>
            <a:ext cx="10515600" cy="457951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t-EE" sz="6000" dirty="0" err="1" smtClean="0"/>
              <a:t>Groundwater</a:t>
            </a:r>
            <a:r>
              <a:rPr lang="et-EE" sz="6000" dirty="0" smtClean="0"/>
              <a:t> </a:t>
            </a:r>
            <a:r>
              <a:rPr lang="et-EE" sz="6000" dirty="0" err="1" smtClean="0"/>
              <a:t>level</a:t>
            </a:r>
            <a:r>
              <a:rPr lang="et-EE" sz="6000" dirty="0"/>
              <a:t> </a:t>
            </a:r>
            <a:r>
              <a:rPr lang="et-EE" sz="6000" dirty="0" smtClean="0"/>
              <a:t>and </a:t>
            </a:r>
            <a:r>
              <a:rPr lang="et-EE" sz="6000" dirty="0" err="1" smtClean="0"/>
              <a:t>sunlight</a:t>
            </a:r>
            <a:r>
              <a:rPr lang="et-EE" sz="6000" dirty="0" smtClean="0"/>
              <a:t> </a:t>
            </a:r>
            <a:r>
              <a:rPr lang="et-EE" sz="6000" dirty="0" err="1" smtClean="0"/>
              <a:t>availability</a:t>
            </a:r>
            <a:r>
              <a:rPr lang="et-EE" sz="6000" dirty="0" smtClean="0"/>
              <a:t> are </a:t>
            </a:r>
            <a:r>
              <a:rPr lang="et-EE" sz="6000" dirty="0" err="1" smtClean="0"/>
              <a:t>the</a:t>
            </a:r>
            <a:r>
              <a:rPr lang="et-EE" sz="6000" dirty="0" smtClean="0"/>
              <a:t> </a:t>
            </a:r>
            <a:r>
              <a:rPr lang="et-EE" sz="6000" dirty="0" err="1" smtClean="0"/>
              <a:t>main</a:t>
            </a:r>
            <a:r>
              <a:rPr lang="et-EE" sz="6000" dirty="0" smtClean="0"/>
              <a:t> </a:t>
            </a:r>
            <a:r>
              <a:rPr lang="et-EE" sz="6000" dirty="0" err="1" smtClean="0"/>
              <a:t>causes</a:t>
            </a:r>
            <a:r>
              <a:rPr lang="et-EE" sz="6000" dirty="0" smtClean="0"/>
              <a:t> of </a:t>
            </a:r>
            <a:r>
              <a:rPr lang="et-EE" sz="6000" dirty="0" err="1" smtClean="0"/>
              <a:t>vegetation</a:t>
            </a:r>
            <a:r>
              <a:rPr lang="et-EE" sz="6000" dirty="0" smtClean="0"/>
              <a:t> </a:t>
            </a:r>
            <a:r>
              <a:rPr lang="et-EE" sz="6000" dirty="0" err="1" smtClean="0"/>
              <a:t>differences</a:t>
            </a:r>
            <a:r>
              <a:rPr lang="et-EE" sz="6000" dirty="0" smtClean="0"/>
              <a:t> in </a:t>
            </a:r>
            <a:r>
              <a:rPr lang="et-EE" sz="6000" dirty="0" err="1" smtClean="0"/>
              <a:t>the</a:t>
            </a:r>
            <a:r>
              <a:rPr lang="et-EE" sz="6000" dirty="0" smtClean="0"/>
              <a:t> Koitjärve </a:t>
            </a:r>
            <a:r>
              <a:rPr lang="et-EE" sz="6000" dirty="0" err="1" smtClean="0"/>
              <a:t>raised</a:t>
            </a:r>
            <a:r>
              <a:rPr lang="et-EE" sz="6000" dirty="0" smtClean="0"/>
              <a:t> </a:t>
            </a:r>
            <a:r>
              <a:rPr lang="et-EE" sz="6000" dirty="0" err="1" smtClean="0"/>
              <a:t>bog</a:t>
            </a:r>
            <a:r>
              <a:rPr lang="et-EE" sz="6000" dirty="0" smtClean="0"/>
              <a:t>.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107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tle 5"/>
          <p:cNvSpPr txBox="1">
            <a:spLocks/>
          </p:cNvSpPr>
          <p:nvPr/>
        </p:nvSpPr>
        <p:spPr>
          <a:xfrm>
            <a:off x="467049" y="2829367"/>
            <a:ext cx="11003259" cy="224878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t-EE" sz="9600" dirty="0" err="1" smtClean="0">
                <a:solidFill>
                  <a:schemeClr val="bg1"/>
                </a:solidFill>
              </a:rPr>
              <a:t>Questions</a:t>
            </a:r>
            <a:r>
              <a:rPr lang="et-EE" sz="9600" dirty="0" smtClean="0">
                <a:solidFill>
                  <a:schemeClr val="bg1"/>
                </a:solidFill>
              </a:rPr>
              <a:t>?</a:t>
            </a:r>
            <a:endParaRPr lang="en-US" sz="9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7039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598</TotalTime>
  <Words>147</Words>
  <Application>Microsoft Office PowerPoint</Application>
  <PresentationFormat>Widescreen</PresentationFormat>
  <Paragraphs>41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Trebuchet MS</vt:lpstr>
      <vt:lpstr>Wingdings 3</vt:lpstr>
      <vt:lpstr>Facet</vt:lpstr>
      <vt:lpstr> Mire ecology</vt:lpstr>
      <vt:lpstr>Objective</vt:lpstr>
      <vt:lpstr>PowerPoint Presentation</vt:lpstr>
      <vt:lpstr>The study transect of 6 positions</vt:lpstr>
      <vt:lpstr>Working process</vt:lpstr>
      <vt:lpstr>Bog hollow plants</vt:lpstr>
      <vt:lpstr>The deeper groundwater the more  characteristic bog hollow species (according to Paal 1997)</vt:lpstr>
      <vt:lpstr>The less canopy the warmer peat</vt:lpstr>
      <vt:lpstr>The more sunlight availability the more bog hollow species</vt:lpstr>
      <vt:lpstr>Conclusion</vt:lpstr>
      <vt:lpstr>PowerPoint Presentation</vt:lpstr>
    </vt:vector>
  </TitlesOfParts>
  <Company>Tartu Ülikool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kasutaja</dc:creator>
  <cp:lastModifiedBy>kasutaja</cp:lastModifiedBy>
  <cp:revision>28</cp:revision>
  <dcterms:created xsi:type="dcterms:W3CDTF">2015-08-05T10:44:59Z</dcterms:created>
  <dcterms:modified xsi:type="dcterms:W3CDTF">2015-08-06T05:56:20Z</dcterms:modified>
</cp:coreProperties>
</file>