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1" r:id="rId3"/>
    <p:sldId id="262" r:id="rId4"/>
    <p:sldId id="257" r:id="rId5"/>
    <p:sldId id="264" r:id="rId6"/>
    <p:sldId id="273" r:id="rId7"/>
    <p:sldId id="265" r:id="rId8"/>
    <p:sldId id="266" r:id="rId9"/>
    <p:sldId id="268" r:id="rId10"/>
    <p:sldId id="269" r:id="rId11"/>
    <p:sldId id="271" r:id="rId12"/>
    <p:sldId id="272" r:id="rId13"/>
    <p:sldId id="267" r:id="rId14"/>
    <p:sldId id="270" r:id="rId15"/>
    <p:sldId id="258" r:id="rId16"/>
    <p:sldId id="259" r:id="rId17"/>
    <p:sldId id="2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6" autoAdjust="0"/>
    <p:restoredTop sz="94660"/>
  </p:normalViewPr>
  <p:slideViewPr>
    <p:cSldViewPr snapToGrid="0">
      <p:cViewPr varScale="1">
        <p:scale>
          <a:sx n="87" d="100"/>
          <a:sy n="87" d="100"/>
        </p:scale>
        <p:origin x="7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08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27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88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32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6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0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8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8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4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73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8514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07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67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6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76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82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8FA0742-F31C-4040-BE29-EF8A0D3E0ED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F68BBBF-8F7F-4342-8927-4539D913D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1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Temperatures</a:t>
            </a:r>
            <a:r>
              <a:rPr lang="et-EE" dirty="0" smtClean="0"/>
              <a:t> in </a:t>
            </a:r>
            <a:r>
              <a:rPr lang="et-EE" dirty="0" err="1" smtClean="0"/>
              <a:t>freshwater</a:t>
            </a:r>
            <a:r>
              <a:rPr lang="et-EE" dirty="0" smtClean="0"/>
              <a:t>, </a:t>
            </a:r>
            <a:r>
              <a:rPr lang="et-EE" dirty="0" err="1" smtClean="0"/>
              <a:t>air</a:t>
            </a:r>
            <a:r>
              <a:rPr lang="et-EE" dirty="0" smtClean="0"/>
              <a:t> and soil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t-EE" dirty="0" smtClean="0"/>
              <a:t>Made </a:t>
            </a:r>
            <a:r>
              <a:rPr lang="et-EE" dirty="0" err="1" smtClean="0"/>
              <a:t>by</a:t>
            </a:r>
            <a:r>
              <a:rPr lang="et-EE" dirty="0" smtClean="0"/>
              <a:t>: Suvi-Mari Parts, Katariina Koemets, Kevin </a:t>
            </a:r>
            <a:r>
              <a:rPr lang="et-EE" dirty="0" err="1" smtClean="0"/>
              <a:t>Varzin</a:t>
            </a:r>
            <a:r>
              <a:rPr lang="et-EE" dirty="0" smtClean="0"/>
              <a:t>, </a:t>
            </a:r>
            <a:r>
              <a:rPr lang="et-EE" dirty="0" err="1" smtClean="0"/>
              <a:t>Jarko</a:t>
            </a:r>
            <a:r>
              <a:rPr lang="et-EE" dirty="0" smtClean="0"/>
              <a:t> </a:t>
            </a:r>
            <a:r>
              <a:rPr lang="et-EE" dirty="0" err="1" smtClean="0"/>
              <a:t>Nassar</a:t>
            </a:r>
            <a:r>
              <a:rPr lang="et-EE" dirty="0" smtClean="0"/>
              <a:t>, Helina Hirv, </a:t>
            </a:r>
            <a:r>
              <a:rPr lang="et-EE" dirty="0" err="1" smtClean="0"/>
              <a:t>Nika</a:t>
            </a:r>
            <a:r>
              <a:rPr lang="et-EE" dirty="0" smtClean="0"/>
              <a:t> </a:t>
            </a:r>
            <a:r>
              <a:rPr lang="et-EE" dirty="0" err="1" smtClean="0"/>
              <a:t>Kulik</a:t>
            </a:r>
            <a:r>
              <a:rPr lang="et-EE" dirty="0" smtClean="0"/>
              <a:t>, </a:t>
            </a:r>
            <a:r>
              <a:rPr lang="et-EE" dirty="0" err="1" smtClean="0"/>
              <a:t>Mariia</a:t>
            </a:r>
            <a:r>
              <a:rPr lang="et-EE" dirty="0" smtClean="0"/>
              <a:t> </a:t>
            </a:r>
            <a:r>
              <a:rPr lang="et-EE" dirty="0" err="1" smtClean="0"/>
              <a:t>Vasylenko</a:t>
            </a:r>
            <a:r>
              <a:rPr lang="et-EE" dirty="0" smtClean="0"/>
              <a:t>, </a:t>
            </a:r>
            <a:r>
              <a:rPr lang="et-EE" dirty="0" err="1" smtClean="0"/>
              <a:t>Annabel</a:t>
            </a:r>
            <a:r>
              <a:rPr lang="et-EE" dirty="0" smtClean="0"/>
              <a:t> raudkivi, </a:t>
            </a:r>
            <a:r>
              <a:rPr lang="et-EE" dirty="0" smtClean="0"/>
              <a:t>Eda </a:t>
            </a:r>
            <a:r>
              <a:rPr lang="et-EE" dirty="0" err="1" smtClean="0"/>
              <a:t>Koskor</a:t>
            </a:r>
            <a:r>
              <a:rPr lang="et-EE" dirty="0" smtClean="0"/>
              <a:t>, Tatjana </a:t>
            </a:r>
            <a:r>
              <a:rPr lang="et-EE" dirty="0" err="1" smtClean="0"/>
              <a:t>Sedova</a:t>
            </a:r>
            <a:r>
              <a:rPr lang="et-EE" dirty="0" smtClean="0"/>
              <a:t>,</a:t>
            </a:r>
          </a:p>
          <a:p>
            <a:r>
              <a:rPr lang="et-EE" dirty="0" err="1" smtClean="0"/>
              <a:t>SUpervisor</a:t>
            </a:r>
            <a:r>
              <a:rPr lang="et-EE" dirty="0" smtClean="0"/>
              <a:t>: Johanna Raudsepp</a:t>
            </a:r>
          </a:p>
          <a:p>
            <a:r>
              <a:rPr lang="et-EE" sz="2000" dirty="0" smtClean="0"/>
              <a:t>Nelijärve 2015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258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introduction</a:t>
            </a:r>
            <a:r>
              <a:rPr lang="et-EE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researched</a:t>
            </a:r>
            <a:r>
              <a:rPr lang="et-EE" dirty="0" smtClean="0"/>
              <a:t> </a:t>
            </a:r>
            <a:r>
              <a:rPr lang="et-EE" dirty="0" err="1" smtClean="0"/>
              <a:t>lakes</a:t>
            </a:r>
            <a:r>
              <a:rPr lang="et-EE" dirty="0" smtClean="0"/>
              <a:t> and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temperature</a:t>
            </a:r>
            <a:r>
              <a:rPr lang="et-EE" dirty="0" smtClean="0"/>
              <a:t> </a:t>
            </a:r>
            <a:r>
              <a:rPr lang="et-EE" dirty="0" err="1" smtClean="0"/>
              <a:t>around</a:t>
            </a:r>
            <a:r>
              <a:rPr lang="et-EE" dirty="0" smtClean="0"/>
              <a:t> </a:t>
            </a:r>
            <a:r>
              <a:rPr lang="et-EE" dirty="0" err="1" smtClean="0"/>
              <a:t>them</a:t>
            </a:r>
            <a:r>
              <a:rPr lang="et-EE" dirty="0" smtClean="0"/>
              <a:t>.</a:t>
            </a:r>
          </a:p>
          <a:p>
            <a:r>
              <a:rPr lang="et-EE" dirty="0" smtClean="0"/>
              <a:t>WE WENT TO VIKERJÄRV, URBUKSE LAKE, AHVENAJÄRV, PURGATSI LAKE</a:t>
            </a:r>
          </a:p>
          <a:p>
            <a:r>
              <a:rPr lang="et-EE" dirty="0" err="1" smtClean="0"/>
              <a:t>Hypothesis</a:t>
            </a:r>
            <a:r>
              <a:rPr lang="et-EE" dirty="0" smtClean="0"/>
              <a:t>: </a:t>
            </a:r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think</a:t>
            </a:r>
            <a:r>
              <a:rPr lang="et-EE" dirty="0" smtClean="0"/>
              <a:t> </a:t>
            </a:r>
            <a:r>
              <a:rPr lang="et-EE" dirty="0" err="1" smtClean="0"/>
              <a:t>that</a:t>
            </a: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 and </a:t>
            </a:r>
            <a:r>
              <a:rPr lang="et-EE" dirty="0" err="1" smtClean="0"/>
              <a:t>air</a:t>
            </a:r>
            <a:r>
              <a:rPr lang="et-EE" dirty="0" smtClean="0"/>
              <a:t> </a:t>
            </a:r>
            <a:r>
              <a:rPr lang="et-EE" dirty="0" err="1" smtClean="0"/>
              <a:t>temperatures</a:t>
            </a:r>
            <a:r>
              <a:rPr lang="et-EE" dirty="0" smtClean="0"/>
              <a:t> </a:t>
            </a:r>
            <a:r>
              <a:rPr lang="et-EE" dirty="0" err="1" smtClean="0"/>
              <a:t>correlated</a:t>
            </a:r>
            <a:r>
              <a:rPr lang="et-EE" dirty="0" smtClean="0"/>
              <a:t>.</a:t>
            </a:r>
            <a:endParaRPr lang="et-EE" dirty="0" smtClean="0"/>
          </a:p>
          <a:p>
            <a:r>
              <a:rPr lang="et-EE" dirty="0" err="1" smtClean="0"/>
              <a:t>Hypothesis</a:t>
            </a:r>
            <a:r>
              <a:rPr lang="et-EE" dirty="0" smtClean="0"/>
              <a:t>: </a:t>
            </a:r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think</a:t>
            </a:r>
            <a:r>
              <a:rPr lang="et-EE" dirty="0" smtClean="0"/>
              <a:t> </a:t>
            </a:r>
            <a:r>
              <a:rPr lang="et-EE" dirty="0" err="1" smtClean="0"/>
              <a:t>that</a:t>
            </a:r>
            <a:r>
              <a:rPr lang="et-EE" dirty="0" smtClean="0"/>
              <a:t> soil </a:t>
            </a:r>
            <a:r>
              <a:rPr lang="et-EE" dirty="0" err="1" smtClean="0"/>
              <a:t>temperature</a:t>
            </a:r>
            <a:r>
              <a:rPr lang="et-EE" dirty="0" smtClean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affected</a:t>
            </a:r>
            <a:r>
              <a:rPr lang="et-EE" dirty="0" smtClean="0"/>
              <a:t> </a:t>
            </a:r>
            <a:r>
              <a:rPr lang="et-EE" dirty="0" err="1" smtClean="0"/>
              <a:t>by</a:t>
            </a:r>
            <a:r>
              <a:rPr lang="et-EE" dirty="0" smtClean="0"/>
              <a:t> </a:t>
            </a:r>
            <a:r>
              <a:rPr lang="et-EE" dirty="0" err="1" smtClean="0"/>
              <a:t>air</a:t>
            </a:r>
            <a:r>
              <a:rPr lang="et-EE" dirty="0" smtClean="0"/>
              <a:t> and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temperature</a:t>
            </a:r>
            <a:r>
              <a:rPr lang="et-EE" dirty="0" smtClean="0"/>
              <a:t>.</a:t>
            </a:r>
            <a:endParaRPr lang="et-EE" dirty="0" smtClean="0"/>
          </a:p>
          <a:p>
            <a:endParaRPr lang="et-EE" dirty="0" smtClean="0"/>
          </a:p>
          <a:p>
            <a:endParaRPr lang="et-EE" dirty="0" smtClean="0"/>
          </a:p>
        </p:txBody>
      </p:sp>
    </p:spTree>
    <p:extLst>
      <p:ext uri="{BB962C8B-B14F-4D97-AF65-F5344CB8AC3E}">
        <p14:creationId xmlns:p14="http://schemas.microsoft.com/office/powerpoint/2010/main" val="24466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Research</a:t>
            </a:r>
            <a:r>
              <a:rPr lang="et-EE" dirty="0" smtClean="0"/>
              <a:t> </a:t>
            </a:r>
            <a:r>
              <a:rPr lang="et-EE" dirty="0" err="1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t-EE" dirty="0" smtClean="0"/>
              <a:t>WE USED VERNIER </a:t>
            </a:r>
            <a:r>
              <a:rPr lang="et-EE" dirty="0" err="1" smtClean="0"/>
              <a:t>data-logger</a:t>
            </a:r>
            <a:r>
              <a:rPr lang="et-EE" dirty="0" smtClean="0"/>
              <a:t> and </a:t>
            </a:r>
            <a:r>
              <a:rPr lang="et-EE" dirty="0" err="1" smtClean="0"/>
              <a:t>sensors</a:t>
            </a:r>
            <a:r>
              <a:rPr lang="et-EE" dirty="0" smtClean="0"/>
              <a:t>, </a:t>
            </a:r>
            <a:r>
              <a:rPr lang="et-EE" dirty="0" err="1" smtClean="0"/>
              <a:t>THERMOMETERs</a:t>
            </a:r>
            <a:r>
              <a:rPr lang="et-EE" dirty="0" smtClean="0"/>
              <a:t>, </a:t>
            </a:r>
            <a:r>
              <a:rPr lang="et-EE" dirty="0" err="1" smtClean="0"/>
              <a:t>infrared</a:t>
            </a:r>
            <a:r>
              <a:rPr lang="et-EE" dirty="0" smtClean="0"/>
              <a:t> </a:t>
            </a:r>
            <a:r>
              <a:rPr lang="et-EE" dirty="0" err="1" smtClean="0"/>
              <a:t>thermometer</a:t>
            </a:r>
            <a:r>
              <a:rPr lang="et-EE" dirty="0" smtClean="0"/>
              <a:t>, </a:t>
            </a:r>
            <a:r>
              <a:rPr lang="et-EE" dirty="0" err="1" smtClean="0"/>
              <a:t>humidity</a:t>
            </a:r>
            <a:r>
              <a:rPr lang="et-EE" dirty="0" smtClean="0"/>
              <a:t> sensor, </a:t>
            </a:r>
            <a:r>
              <a:rPr lang="et-EE" dirty="0" err="1" smtClean="0"/>
              <a:t>trubidity</a:t>
            </a:r>
            <a:r>
              <a:rPr lang="et-EE" dirty="0" smtClean="0"/>
              <a:t> sensor, </a:t>
            </a:r>
            <a:r>
              <a:rPr lang="et-EE" dirty="0" err="1" smtClean="0"/>
              <a:t>plastic</a:t>
            </a:r>
            <a:r>
              <a:rPr lang="et-EE" dirty="0" smtClean="0"/>
              <a:t> </a:t>
            </a:r>
            <a:r>
              <a:rPr lang="et-EE" dirty="0" err="1" smtClean="0"/>
              <a:t>cups</a:t>
            </a:r>
            <a:r>
              <a:rPr lang="et-EE" dirty="0" smtClean="0"/>
              <a:t>, </a:t>
            </a:r>
            <a:r>
              <a:rPr lang="et-EE" dirty="0" err="1" smtClean="0"/>
              <a:t>ruler</a:t>
            </a:r>
            <a:r>
              <a:rPr lang="et-EE" dirty="0" smtClean="0"/>
              <a:t>, </a:t>
            </a:r>
            <a:r>
              <a:rPr lang="et-EE" dirty="0" err="1" smtClean="0"/>
              <a:t>shovel</a:t>
            </a:r>
            <a:r>
              <a:rPr lang="et-EE" dirty="0" smtClean="0"/>
              <a:t>, </a:t>
            </a:r>
            <a:r>
              <a:rPr lang="et-EE" dirty="0" err="1" smtClean="0"/>
              <a:t>anemometer</a:t>
            </a:r>
            <a:r>
              <a:rPr lang="et-EE" dirty="0" smtClean="0"/>
              <a:t> </a:t>
            </a:r>
            <a:r>
              <a:rPr lang="et-EE" dirty="0" smtClean="0"/>
              <a:t>and </a:t>
            </a:r>
            <a:r>
              <a:rPr lang="et-EE" dirty="0" err="1" smtClean="0"/>
              <a:t>map</a:t>
            </a:r>
            <a:r>
              <a:rPr lang="et-EE" dirty="0" smtClean="0"/>
              <a:t>.</a:t>
            </a:r>
          </a:p>
          <a:p>
            <a:pPr marL="0" indent="0">
              <a:buNone/>
            </a:pPr>
            <a:r>
              <a:rPr lang="et-EE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Nikerjärv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087" y="2367092"/>
            <a:ext cx="10363826" cy="3424107"/>
          </a:xfrm>
        </p:spPr>
        <p:txBody>
          <a:bodyPr>
            <a:normAutofit fontScale="92500" lnSpcReduction="20000"/>
          </a:bodyPr>
          <a:lstStyle/>
          <a:p>
            <a:r>
              <a:rPr lang="et-EE" dirty="0" err="1" smtClean="0"/>
              <a:t>Clouds</a:t>
            </a:r>
            <a:r>
              <a:rPr lang="et-EE" dirty="0" smtClean="0"/>
              <a:t> 2%</a:t>
            </a:r>
          </a:p>
          <a:p>
            <a:r>
              <a:rPr lang="et-EE" dirty="0" err="1" smtClean="0"/>
              <a:t>Plants</a:t>
            </a:r>
            <a:r>
              <a:rPr lang="et-EE" dirty="0" smtClean="0"/>
              <a:t> </a:t>
            </a:r>
            <a:r>
              <a:rPr lang="et-EE" dirty="0" err="1" smtClean="0"/>
              <a:t>covering</a:t>
            </a:r>
            <a:r>
              <a:rPr lang="et-EE" dirty="0" smtClean="0"/>
              <a:t> 80%</a:t>
            </a:r>
          </a:p>
          <a:p>
            <a:r>
              <a:rPr lang="et-EE" dirty="0" err="1" smtClean="0"/>
              <a:t>Wind</a:t>
            </a:r>
            <a:r>
              <a:rPr lang="et-EE" dirty="0" smtClean="0"/>
              <a:t> </a:t>
            </a:r>
            <a:r>
              <a:rPr lang="et-EE" dirty="0" err="1" smtClean="0"/>
              <a:t>speed</a:t>
            </a:r>
            <a:r>
              <a:rPr lang="et-EE" dirty="0" smtClean="0"/>
              <a:t> 0-3 </a:t>
            </a:r>
            <a:r>
              <a:rPr lang="et-EE" dirty="0" err="1" smtClean="0"/>
              <a:t>m/S</a:t>
            </a:r>
            <a:endParaRPr lang="et-EE" dirty="0" smtClean="0"/>
          </a:p>
          <a:p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plants</a:t>
            </a:r>
            <a:r>
              <a:rPr lang="et-EE" dirty="0" smtClean="0"/>
              <a:t> </a:t>
            </a:r>
            <a:r>
              <a:rPr lang="et-EE" dirty="0" err="1" smtClean="0"/>
              <a:t>covering</a:t>
            </a:r>
            <a:r>
              <a:rPr lang="et-EE" dirty="0" smtClean="0"/>
              <a:t> 20%</a:t>
            </a:r>
          </a:p>
          <a:p>
            <a:r>
              <a:rPr lang="et-EE" dirty="0" err="1"/>
              <a:t>intensity</a:t>
            </a:r>
            <a:r>
              <a:rPr lang="et-EE" dirty="0"/>
              <a:t> of </a:t>
            </a:r>
            <a:r>
              <a:rPr lang="et-EE" dirty="0" err="1"/>
              <a:t>light</a:t>
            </a:r>
            <a:r>
              <a:rPr lang="et-EE" dirty="0"/>
              <a:t> </a:t>
            </a:r>
            <a:r>
              <a:rPr lang="et-EE" dirty="0" smtClean="0"/>
              <a:t>10240 </a:t>
            </a:r>
            <a:r>
              <a:rPr lang="et-EE" dirty="0" err="1" smtClean="0"/>
              <a:t>lux</a:t>
            </a:r>
            <a:endParaRPr lang="et-EE" dirty="0" smtClean="0"/>
          </a:p>
          <a:p>
            <a:r>
              <a:rPr lang="et-EE" dirty="0" err="1" smtClean="0"/>
              <a:t>turbidity</a:t>
            </a:r>
            <a:r>
              <a:rPr lang="et-EE" dirty="0" smtClean="0"/>
              <a:t> 29,8 NTU</a:t>
            </a:r>
          </a:p>
          <a:p>
            <a:r>
              <a:rPr lang="et-EE" dirty="0" err="1" smtClean="0"/>
              <a:t>Humidity</a:t>
            </a:r>
            <a:r>
              <a:rPr lang="et-EE" dirty="0" smtClean="0"/>
              <a:t> 32,6 %</a:t>
            </a:r>
          </a:p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started</a:t>
            </a:r>
            <a:r>
              <a:rPr lang="et-EE" dirty="0" smtClean="0"/>
              <a:t> at 10:51 and </a:t>
            </a:r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finished</a:t>
            </a:r>
            <a:r>
              <a:rPr lang="et-EE" dirty="0" smtClean="0"/>
              <a:t> at 11:17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421" y="2367092"/>
            <a:ext cx="4761179" cy="31535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31625" y="5791199"/>
            <a:ext cx="323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mtClean="0"/>
              <a:t>Photographer: Mariia Vasylenko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6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845" y="618517"/>
            <a:ext cx="10364451" cy="1596177"/>
          </a:xfrm>
        </p:spPr>
        <p:txBody>
          <a:bodyPr/>
          <a:lstStyle/>
          <a:p>
            <a:r>
              <a:rPr lang="et-EE" dirty="0" err="1" smtClean="0"/>
              <a:t>Data</a:t>
            </a:r>
            <a:r>
              <a:rPr lang="et-EE" dirty="0" smtClean="0"/>
              <a:t> </a:t>
            </a:r>
            <a:r>
              <a:rPr lang="et-EE" dirty="0" err="1" smtClean="0"/>
              <a:t>from</a:t>
            </a:r>
            <a:r>
              <a:rPr lang="et-EE" dirty="0" smtClean="0"/>
              <a:t> </a:t>
            </a:r>
            <a:r>
              <a:rPr lang="et-EE" dirty="0" err="1" smtClean="0"/>
              <a:t>Nikerjärv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22692" y="2367092"/>
            <a:ext cx="10363826" cy="4144919"/>
          </a:xfrm>
        </p:spPr>
        <p:txBody>
          <a:bodyPr/>
          <a:lstStyle/>
          <a:p>
            <a:pPr marL="0" indent="0">
              <a:buNone/>
            </a:pPr>
            <a:endParaRPr lang="et-EE" dirty="0" smtClean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434794"/>
              </p:ext>
            </p:extLst>
          </p:nvPr>
        </p:nvGraphicFramePr>
        <p:xfrm>
          <a:off x="4278923" y="2367092"/>
          <a:ext cx="3176312" cy="1085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559"/>
                <a:gridCol w="2395753"/>
              </a:tblGrid>
              <a:tr h="343724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height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Air</a:t>
                      </a:r>
                      <a:r>
                        <a:rPr lang="et-EE" sz="1600" baseline="0" dirty="0" smtClean="0"/>
                        <a:t> </a:t>
                      </a:r>
                      <a:r>
                        <a:rPr lang="et-EE" sz="1600" baseline="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23,4°C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22,6°C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929494"/>
              </p:ext>
            </p:extLst>
          </p:nvPr>
        </p:nvGraphicFramePr>
        <p:xfrm>
          <a:off x="656492" y="3696015"/>
          <a:ext cx="4967416" cy="2044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476"/>
                <a:gridCol w="4188940"/>
              </a:tblGrid>
              <a:tr h="352376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Water</a:t>
                      </a:r>
                      <a:r>
                        <a:rPr lang="et-EE" sz="1600" dirty="0" smtClean="0"/>
                        <a:t>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18,4°C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19,4°C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60cm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19,1°C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90cm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19,0°C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216632"/>
              </p:ext>
            </p:extLst>
          </p:nvPr>
        </p:nvGraphicFramePr>
        <p:xfrm>
          <a:off x="5884351" y="3681046"/>
          <a:ext cx="4912602" cy="1946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2333"/>
                <a:gridCol w="3820269"/>
              </a:tblGrid>
              <a:tr h="389206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Soil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389206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17,3°C</a:t>
                      </a:r>
                      <a:endParaRPr lang="en-US" sz="1600" dirty="0"/>
                    </a:p>
                  </a:txBody>
                  <a:tcPr/>
                </a:tc>
              </a:tr>
              <a:tr h="389206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5cm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13,4°C</a:t>
                      </a:r>
                      <a:endParaRPr lang="en-US" sz="1600" dirty="0"/>
                    </a:p>
                  </a:txBody>
                  <a:tcPr/>
                </a:tc>
              </a:tr>
              <a:tr h="389206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14,1°C</a:t>
                      </a:r>
                      <a:endParaRPr lang="en-US" sz="1600" dirty="0"/>
                    </a:p>
                  </a:txBody>
                  <a:tcPr/>
                </a:tc>
              </a:tr>
              <a:tr h="389206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14,2°C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2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got</a:t>
            </a:r>
            <a:r>
              <a:rPr lang="et-EE" dirty="0" smtClean="0"/>
              <a:t> </a:t>
            </a:r>
            <a:r>
              <a:rPr lang="et-EE" dirty="0" err="1" smtClean="0"/>
              <a:t>lost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8" y="2425577"/>
            <a:ext cx="5400020" cy="357663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23" y="2406426"/>
            <a:ext cx="5428934" cy="35957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87298" y="6213096"/>
            <a:ext cx="3418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err="1" smtClean="0"/>
              <a:t>Photographer</a:t>
            </a:r>
            <a:r>
              <a:rPr lang="et-EE" dirty="0" smtClean="0"/>
              <a:t>: </a:t>
            </a:r>
            <a:r>
              <a:rPr lang="et-EE" dirty="0" err="1" smtClean="0"/>
              <a:t>Mariia</a:t>
            </a:r>
            <a:r>
              <a:rPr lang="et-EE" dirty="0" smtClean="0"/>
              <a:t> </a:t>
            </a:r>
            <a:r>
              <a:rPr lang="et-EE" dirty="0" err="1" smtClean="0"/>
              <a:t>Vasylenko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5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Urbukse lake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prstClr val="black"/>
              </a:buClr>
            </a:pPr>
            <a:r>
              <a:rPr lang="et-EE" sz="1900" dirty="0" err="1">
                <a:solidFill>
                  <a:prstClr val="black"/>
                </a:solidFill>
              </a:rPr>
              <a:t>Clouds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smtClean="0">
                <a:solidFill>
                  <a:prstClr val="black"/>
                </a:solidFill>
              </a:rPr>
              <a:t>0,5%</a:t>
            </a:r>
            <a:endParaRPr lang="et-EE" sz="19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900" dirty="0" err="1">
                <a:solidFill>
                  <a:prstClr val="black"/>
                </a:solidFill>
              </a:rPr>
              <a:t>Plants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err="1">
                <a:solidFill>
                  <a:prstClr val="black"/>
                </a:solidFill>
              </a:rPr>
              <a:t>covering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smtClean="0">
                <a:solidFill>
                  <a:prstClr val="black"/>
                </a:solidFill>
              </a:rPr>
              <a:t>60%</a:t>
            </a:r>
            <a:endParaRPr lang="et-EE" sz="19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900" dirty="0" err="1">
                <a:solidFill>
                  <a:prstClr val="black"/>
                </a:solidFill>
              </a:rPr>
              <a:t>Wind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err="1">
                <a:solidFill>
                  <a:prstClr val="black"/>
                </a:solidFill>
              </a:rPr>
              <a:t>speed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smtClean="0">
                <a:solidFill>
                  <a:prstClr val="black"/>
                </a:solidFill>
              </a:rPr>
              <a:t>2-7 </a:t>
            </a:r>
            <a:r>
              <a:rPr lang="et-EE" sz="1900" dirty="0" err="1">
                <a:solidFill>
                  <a:prstClr val="black"/>
                </a:solidFill>
              </a:rPr>
              <a:t>m/S</a:t>
            </a:r>
            <a:endParaRPr lang="et-EE" sz="19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900" dirty="0" err="1">
                <a:solidFill>
                  <a:prstClr val="black"/>
                </a:solidFill>
              </a:rPr>
              <a:t>Water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err="1">
                <a:solidFill>
                  <a:prstClr val="black"/>
                </a:solidFill>
              </a:rPr>
              <a:t>plants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err="1">
                <a:solidFill>
                  <a:prstClr val="black"/>
                </a:solidFill>
              </a:rPr>
              <a:t>covering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smtClean="0">
                <a:solidFill>
                  <a:prstClr val="black"/>
                </a:solidFill>
              </a:rPr>
              <a:t>17%</a:t>
            </a:r>
            <a:endParaRPr lang="et-EE" sz="19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900" dirty="0" err="1">
                <a:solidFill>
                  <a:prstClr val="black"/>
                </a:solidFill>
              </a:rPr>
              <a:t>intensity</a:t>
            </a:r>
            <a:r>
              <a:rPr lang="et-EE" sz="1900" dirty="0">
                <a:solidFill>
                  <a:prstClr val="black"/>
                </a:solidFill>
              </a:rPr>
              <a:t> of </a:t>
            </a:r>
            <a:r>
              <a:rPr lang="et-EE" sz="1900" dirty="0" err="1">
                <a:solidFill>
                  <a:prstClr val="black"/>
                </a:solidFill>
              </a:rPr>
              <a:t>light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smtClean="0">
                <a:solidFill>
                  <a:prstClr val="black"/>
                </a:solidFill>
              </a:rPr>
              <a:t>8759 </a:t>
            </a:r>
            <a:r>
              <a:rPr lang="et-EE" sz="1900" dirty="0" err="1">
                <a:solidFill>
                  <a:prstClr val="black"/>
                </a:solidFill>
              </a:rPr>
              <a:t>lux</a:t>
            </a:r>
            <a:endParaRPr lang="et-EE" sz="19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900" dirty="0" err="1" smtClean="0">
                <a:solidFill>
                  <a:prstClr val="black"/>
                </a:solidFill>
              </a:rPr>
              <a:t>Turbidity</a:t>
            </a:r>
            <a:r>
              <a:rPr lang="et-EE" sz="1900" dirty="0" smtClean="0">
                <a:solidFill>
                  <a:prstClr val="black"/>
                </a:solidFill>
              </a:rPr>
              <a:t> 23 </a:t>
            </a:r>
            <a:r>
              <a:rPr lang="et-EE" sz="1900" dirty="0" err="1" smtClean="0">
                <a:solidFill>
                  <a:prstClr val="black"/>
                </a:solidFill>
              </a:rPr>
              <a:t>Ntu</a:t>
            </a:r>
            <a:endParaRPr lang="et-EE" sz="19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900" dirty="0" err="1">
                <a:solidFill>
                  <a:prstClr val="black"/>
                </a:solidFill>
              </a:rPr>
              <a:t>Humidity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smtClean="0">
                <a:solidFill>
                  <a:prstClr val="black"/>
                </a:solidFill>
              </a:rPr>
              <a:t>38,8%</a:t>
            </a:r>
            <a:endParaRPr lang="et-EE" sz="19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900" dirty="0" err="1">
                <a:solidFill>
                  <a:prstClr val="black"/>
                </a:solidFill>
              </a:rPr>
              <a:t>We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err="1">
                <a:solidFill>
                  <a:prstClr val="black"/>
                </a:solidFill>
              </a:rPr>
              <a:t>started</a:t>
            </a:r>
            <a:r>
              <a:rPr lang="et-EE" sz="1900" dirty="0">
                <a:solidFill>
                  <a:prstClr val="black"/>
                </a:solidFill>
              </a:rPr>
              <a:t> at </a:t>
            </a:r>
            <a:r>
              <a:rPr lang="et-EE" sz="1900" dirty="0" smtClean="0">
                <a:solidFill>
                  <a:prstClr val="black"/>
                </a:solidFill>
              </a:rPr>
              <a:t>11:38 </a:t>
            </a:r>
            <a:r>
              <a:rPr lang="et-EE" sz="1900" dirty="0">
                <a:solidFill>
                  <a:prstClr val="black"/>
                </a:solidFill>
              </a:rPr>
              <a:t>and </a:t>
            </a:r>
            <a:r>
              <a:rPr lang="et-EE" sz="1900" dirty="0" err="1">
                <a:solidFill>
                  <a:prstClr val="black"/>
                </a:solidFill>
              </a:rPr>
              <a:t>we</a:t>
            </a:r>
            <a:r>
              <a:rPr lang="et-EE" sz="1900" dirty="0">
                <a:solidFill>
                  <a:prstClr val="black"/>
                </a:solidFill>
              </a:rPr>
              <a:t> </a:t>
            </a:r>
            <a:r>
              <a:rPr lang="et-EE" sz="1900" dirty="0" err="1">
                <a:solidFill>
                  <a:prstClr val="black"/>
                </a:solidFill>
              </a:rPr>
              <a:t>finished</a:t>
            </a:r>
            <a:r>
              <a:rPr lang="et-EE" sz="1900" dirty="0">
                <a:solidFill>
                  <a:prstClr val="black"/>
                </a:solidFill>
              </a:rPr>
              <a:t> at </a:t>
            </a:r>
            <a:r>
              <a:rPr lang="et-EE" sz="1900" dirty="0" smtClean="0">
                <a:solidFill>
                  <a:prstClr val="black"/>
                </a:solidFill>
              </a:rPr>
              <a:t>11:50</a:t>
            </a:r>
            <a:endParaRPr lang="et-EE" sz="19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930" y="2074986"/>
            <a:ext cx="5026670" cy="332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Data</a:t>
            </a:r>
            <a:r>
              <a:rPr lang="et-EE" dirty="0" smtClean="0"/>
              <a:t> </a:t>
            </a:r>
            <a:r>
              <a:rPr lang="et-EE" dirty="0" err="1" smtClean="0"/>
              <a:t>from</a:t>
            </a:r>
            <a:r>
              <a:rPr lang="et-EE" dirty="0" smtClean="0"/>
              <a:t> urbukse lake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06447045"/>
              </p:ext>
            </p:extLst>
          </p:nvPr>
        </p:nvGraphicFramePr>
        <p:xfrm>
          <a:off x="370703" y="2115840"/>
          <a:ext cx="5177483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80"/>
                <a:gridCol w="4591003"/>
              </a:tblGrid>
              <a:tr h="370840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height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Air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22,7°C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24,1°C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085994"/>
              </p:ext>
            </p:extLst>
          </p:nvPr>
        </p:nvGraphicFramePr>
        <p:xfrm>
          <a:off x="334275" y="3938126"/>
          <a:ext cx="5289317" cy="230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051"/>
                <a:gridCol w="4585266"/>
              </a:tblGrid>
              <a:tr h="370840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Water</a:t>
                      </a:r>
                      <a:r>
                        <a:rPr lang="et-EE" sz="1600" dirty="0" smtClean="0"/>
                        <a:t>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22,6°C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20°C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60cm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20°C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90cm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446312"/>
              </p:ext>
            </p:extLst>
          </p:nvPr>
        </p:nvGraphicFramePr>
        <p:xfrm>
          <a:off x="5726670" y="3586434"/>
          <a:ext cx="6148173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025"/>
                <a:gridCol w="5339148"/>
              </a:tblGrid>
              <a:tr h="370840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Soil </a:t>
                      </a:r>
                      <a:r>
                        <a:rPr lang="et-EE" sz="1600" dirty="0" err="1" smtClean="0"/>
                        <a:t>tempereature</a:t>
                      </a:r>
                      <a:r>
                        <a:rPr lang="et-EE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19,3°C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5cm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15°C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14,2°C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14,3°C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28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AHVENAJÄRV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Clouds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6%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Plants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covering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85%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Wind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speed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0-3 </a:t>
            </a:r>
            <a:r>
              <a:rPr lang="et-EE" sz="1800" dirty="0" err="1">
                <a:solidFill>
                  <a:prstClr val="black"/>
                </a:solidFill>
              </a:rPr>
              <a:t>m/S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Water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plants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covering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5%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intensity</a:t>
            </a:r>
            <a:r>
              <a:rPr lang="et-EE" sz="1800" dirty="0">
                <a:solidFill>
                  <a:prstClr val="black"/>
                </a:solidFill>
              </a:rPr>
              <a:t> of </a:t>
            </a:r>
            <a:r>
              <a:rPr lang="et-EE" sz="1800" dirty="0" err="1">
                <a:solidFill>
                  <a:prstClr val="black"/>
                </a:solidFill>
              </a:rPr>
              <a:t>light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9857 </a:t>
            </a:r>
            <a:r>
              <a:rPr lang="et-EE" sz="1800" dirty="0" err="1">
                <a:solidFill>
                  <a:prstClr val="black"/>
                </a:solidFill>
              </a:rPr>
              <a:t>lux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Turbidity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26,3 </a:t>
            </a:r>
            <a:r>
              <a:rPr lang="et-EE" sz="1800" dirty="0" err="1">
                <a:solidFill>
                  <a:prstClr val="black"/>
                </a:solidFill>
              </a:rPr>
              <a:t>Ntu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Humidity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35,7%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We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started</a:t>
            </a:r>
            <a:r>
              <a:rPr lang="et-EE" sz="1800" dirty="0">
                <a:solidFill>
                  <a:prstClr val="black"/>
                </a:solidFill>
              </a:rPr>
              <a:t> at </a:t>
            </a:r>
            <a:r>
              <a:rPr lang="et-EE" sz="1800" dirty="0" smtClean="0">
                <a:solidFill>
                  <a:prstClr val="black"/>
                </a:solidFill>
              </a:rPr>
              <a:t>12:15 </a:t>
            </a:r>
            <a:r>
              <a:rPr lang="et-EE" sz="1800" dirty="0">
                <a:solidFill>
                  <a:prstClr val="black"/>
                </a:solidFill>
              </a:rPr>
              <a:t>and </a:t>
            </a:r>
            <a:r>
              <a:rPr lang="et-EE" sz="1800" dirty="0" err="1">
                <a:solidFill>
                  <a:prstClr val="black"/>
                </a:solidFill>
              </a:rPr>
              <a:t>we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finished</a:t>
            </a:r>
            <a:r>
              <a:rPr lang="et-EE" sz="1800" dirty="0">
                <a:solidFill>
                  <a:prstClr val="black"/>
                </a:solidFill>
              </a:rPr>
              <a:t> at </a:t>
            </a:r>
            <a:r>
              <a:rPr lang="et-EE" sz="1800" dirty="0" smtClean="0">
                <a:solidFill>
                  <a:prstClr val="black"/>
                </a:solidFill>
              </a:rPr>
              <a:t>12:30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endParaRPr lang="en-US" sz="19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133" y="1840524"/>
            <a:ext cx="4991270" cy="330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7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Data</a:t>
            </a:r>
            <a:r>
              <a:rPr lang="et-EE" dirty="0" smtClean="0"/>
              <a:t> </a:t>
            </a:r>
            <a:r>
              <a:rPr lang="et-EE" dirty="0" err="1" smtClean="0"/>
              <a:t>from</a:t>
            </a:r>
            <a:r>
              <a:rPr lang="et-EE" dirty="0" smtClean="0"/>
              <a:t> ahvenajärv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13990772"/>
              </p:ext>
            </p:extLst>
          </p:nvPr>
        </p:nvGraphicFramePr>
        <p:xfrm>
          <a:off x="3049280" y="2129252"/>
          <a:ext cx="5313405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613"/>
                <a:gridCol w="4508792"/>
              </a:tblGrid>
              <a:tr h="370840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Height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Air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24,7°C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24,7°C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243193"/>
              </p:ext>
            </p:extLst>
          </p:nvPr>
        </p:nvGraphicFramePr>
        <p:xfrm>
          <a:off x="5237356" y="3635871"/>
          <a:ext cx="6040870" cy="2333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252"/>
                <a:gridCol w="5328618"/>
              </a:tblGrid>
              <a:tr h="504773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Water</a:t>
                      </a:r>
                      <a:r>
                        <a:rPr lang="et-EE" sz="1600" dirty="0" smtClean="0"/>
                        <a:t>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795094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19,7°C</a:t>
                      </a:r>
                      <a:endParaRPr lang="en-US" sz="1600" dirty="0"/>
                    </a:p>
                  </a:txBody>
                  <a:tcPr/>
                </a:tc>
              </a:tr>
              <a:tr h="332472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19°C</a:t>
                      </a:r>
                      <a:endParaRPr lang="en-US" sz="1600" dirty="0"/>
                    </a:p>
                  </a:txBody>
                  <a:tcPr/>
                </a:tc>
              </a:tr>
              <a:tr h="332472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60cm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18°C</a:t>
                      </a:r>
                      <a:endParaRPr lang="en-US" sz="1600" dirty="0"/>
                    </a:p>
                  </a:txBody>
                  <a:tcPr/>
                </a:tc>
              </a:tr>
              <a:tr h="332472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90cm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baseline="0" dirty="0" smtClean="0"/>
                        <a:t>18°C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306928"/>
              </p:ext>
            </p:extLst>
          </p:nvPr>
        </p:nvGraphicFramePr>
        <p:xfrm>
          <a:off x="272066" y="3623420"/>
          <a:ext cx="4817444" cy="2894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831"/>
                <a:gridCol w="4117613"/>
              </a:tblGrid>
              <a:tr h="517427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Soil</a:t>
                      </a:r>
                      <a:r>
                        <a:rPr lang="et-EE" sz="1600" baseline="0" dirty="0" smtClean="0"/>
                        <a:t> </a:t>
                      </a:r>
                      <a:r>
                        <a:rPr lang="et-EE" sz="1600" baseline="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800894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18°C</a:t>
                      </a:r>
                      <a:endParaRPr lang="en-US" sz="1600" dirty="0"/>
                    </a:p>
                  </a:txBody>
                  <a:tcPr/>
                </a:tc>
              </a:tr>
              <a:tr h="517945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5cm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13,83°C</a:t>
                      </a:r>
                      <a:endParaRPr lang="en-US" sz="1600" dirty="0"/>
                    </a:p>
                  </a:txBody>
                  <a:tcPr/>
                </a:tc>
              </a:tr>
              <a:tr h="517945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14,8°C</a:t>
                      </a:r>
                      <a:endParaRPr lang="en-US" sz="1600" dirty="0"/>
                    </a:p>
                  </a:txBody>
                  <a:tcPr/>
                </a:tc>
              </a:tr>
              <a:tr h="517945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14,4°C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7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Purgatsi</a:t>
            </a:r>
            <a:r>
              <a:rPr lang="et-EE" dirty="0" smtClean="0"/>
              <a:t> lake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Clouds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8%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Plants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covering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60%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Wind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speed</a:t>
            </a:r>
            <a:r>
              <a:rPr lang="et-EE" sz="1800" dirty="0">
                <a:solidFill>
                  <a:prstClr val="black"/>
                </a:solidFill>
              </a:rPr>
              <a:t> 0-3 </a:t>
            </a:r>
            <a:r>
              <a:rPr lang="et-EE" sz="1800" dirty="0" err="1">
                <a:solidFill>
                  <a:prstClr val="black"/>
                </a:solidFill>
              </a:rPr>
              <a:t>m/S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Water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plants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covering</a:t>
            </a:r>
            <a:r>
              <a:rPr lang="et-EE" sz="1800" dirty="0">
                <a:solidFill>
                  <a:prstClr val="black"/>
                </a:solidFill>
              </a:rPr>
              <a:t> 5%</a:t>
            </a: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intensity</a:t>
            </a:r>
            <a:r>
              <a:rPr lang="et-EE" sz="1800" dirty="0">
                <a:solidFill>
                  <a:prstClr val="black"/>
                </a:solidFill>
              </a:rPr>
              <a:t> of </a:t>
            </a:r>
            <a:r>
              <a:rPr lang="et-EE" sz="1800" dirty="0" err="1">
                <a:solidFill>
                  <a:prstClr val="black"/>
                </a:solidFill>
              </a:rPr>
              <a:t>light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9869 </a:t>
            </a:r>
            <a:r>
              <a:rPr lang="et-EE" sz="1800" dirty="0" err="1" smtClean="0">
                <a:solidFill>
                  <a:prstClr val="black"/>
                </a:solidFill>
              </a:rPr>
              <a:t>lux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Turbidity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31 </a:t>
            </a:r>
            <a:r>
              <a:rPr lang="et-EE" sz="1800" dirty="0" err="1">
                <a:solidFill>
                  <a:prstClr val="black"/>
                </a:solidFill>
              </a:rPr>
              <a:t>Ntu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Humidity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smtClean="0">
                <a:solidFill>
                  <a:prstClr val="black"/>
                </a:solidFill>
              </a:rPr>
              <a:t>40,7%</a:t>
            </a:r>
            <a:endParaRPr lang="et-EE" sz="18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t-EE" sz="1800" dirty="0" err="1">
                <a:solidFill>
                  <a:prstClr val="black"/>
                </a:solidFill>
              </a:rPr>
              <a:t>We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started</a:t>
            </a:r>
            <a:r>
              <a:rPr lang="et-EE" sz="1800" dirty="0">
                <a:solidFill>
                  <a:prstClr val="black"/>
                </a:solidFill>
              </a:rPr>
              <a:t> at </a:t>
            </a:r>
            <a:r>
              <a:rPr lang="et-EE" sz="1800" dirty="0" smtClean="0">
                <a:solidFill>
                  <a:prstClr val="black"/>
                </a:solidFill>
              </a:rPr>
              <a:t>13:36 and </a:t>
            </a:r>
            <a:r>
              <a:rPr lang="et-EE" sz="1800" dirty="0" err="1">
                <a:solidFill>
                  <a:prstClr val="black"/>
                </a:solidFill>
              </a:rPr>
              <a:t>we</a:t>
            </a:r>
            <a:r>
              <a:rPr lang="et-EE" sz="1800" dirty="0">
                <a:solidFill>
                  <a:prstClr val="black"/>
                </a:solidFill>
              </a:rPr>
              <a:t> </a:t>
            </a:r>
            <a:r>
              <a:rPr lang="et-EE" sz="1800" dirty="0" err="1">
                <a:solidFill>
                  <a:prstClr val="black"/>
                </a:solidFill>
              </a:rPr>
              <a:t>finished</a:t>
            </a:r>
            <a:r>
              <a:rPr lang="et-EE" sz="1800" dirty="0">
                <a:solidFill>
                  <a:prstClr val="black"/>
                </a:solidFill>
              </a:rPr>
              <a:t> at </a:t>
            </a:r>
            <a:r>
              <a:rPr lang="et-EE" sz="1800" dirty="0" smtClean="0">
                <a:solidFill>
                  <a:prstClr val="black"/>
                </a:solidFill>
              </a:rPr>
              <a:t>13:45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86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Data</a:t>
            </a:r>
            <a:r>
              <a:rPr lang="et-EE" dirty="0" smtClean="0"/>
              <a:t> </a:t>
            </a:r>
            <a:r>
              <a:rPr lang="et-EE" dirty="0" err="1" smtClean="0"/>
              <a:t>from</a:t>
            </a:r>
            <a:r>
              <a:rPr lang="et-EE" dirty="0" smtClean="0"/>
              <a:t> </a:t>
            </a:r>
            <a:r>
              <a:rPr lang="et-EE" dirty="0" err="1" smtClean="0"/>
              <a:t>purgatsi</a:t>
            </a:r>
            <a:r>
              <a:rPr lang="et-EE" dirty="0" smtClean="0"/>
              <a:t> lake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945144"/>
              </p:ext>
            </p:extLst>
          </p:nvPr>
        </p:nvGraphicFramePr>
        <p:xfrm>
          <a:off x="82063" y="3012831"/>
          <a:ext cx="4396152" cy="3153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330"/>
                <a:gridCol w="3877822"/>
              </a:tblGrid>
              <a:tr h="580909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Water</a:t>
                      </a:r>
                      <a:r>
                        <a:rPr lang="et-EE" sz="1600" dirty="0" smtClean="0"/>
                        <a:t>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82987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22,63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  <a:tr h="580909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20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  <a:tr h="580909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60cm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19,5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  <a:tr h="580909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90cm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19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393544"/>
              </p:ext>
            </p:extLst>
          </p:nvPr>
        </p:nvGraphicFramePr>
        <p:xfrm>
          <a:off x="4835299" y="3082205"/>
          <a:ext cx="5176210" cy="3251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950"/>
                <a:gridCol w="4424260"/>
              </a:tblGrid>
              <a:tr h="600774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Depth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Soil</a:t>
                      </a:r>
                      <a:r>
                        <a:rPr lang="et-EE" sz="1600" baseline="0" dirty="0" smtClean="0"/>
                        <a:t> </a:t>
                      </a:r>
                      <a:r>
                        <a:rPr lang="et-EE" sz="1600" baseline="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609117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At </a:t>
                      </a:r>
                      <a:r>
                        <a:rPr lang="et-EE" sz="1600" dirty="0" err="1" smtClean="0"/>
                        <a:t>surface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baseline="0" dirty="0" smtClean="0"/>
                        <a:t>17,6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  <a:tr h="609117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5cm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16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  <a:tr h="609117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15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  <a:tr h="609117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14,</a:t>
                      </a:r>
                      <a:r>
                        <a:rPr lang="et-EE" sz="1600" baseline="0" dirty="0" smtClean="0"/>
                        <a:t>5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205390"/>
              </p:ext>
            </p:extLst>
          </p:nvPr>
        </p:nvGraphicFramePr>
        <p:xfrm>
          <a:off x="339970" y="1813372"/>
          <a:ext cx="5313405" cy="107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613"/>
                <a:gridCol w="4508792"/>
              </a:tblGrid>
              <a:tr h="370840">
                <a:tc>
                  <a:txBody>
                    <a:bodyPr/>
                    <a:lstStyle/>
                    <a:p>
                      <a:r>
                        <a:rPr lang="et-EE" sz="1600" dirty="0" err="1" smtClean="0"/>
                        <a:t>Height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Air </a:t>
                      </a:r>
                      <a:r>
                        <a:rPr lang="et-EE" sz="1600" dirty="0" err="1" smtClean="0"/>
                        <a:t>temperature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24,</a:t>
                      </a:r>
                      <a:r>
                        <a:rPr lang="et-EE" sz="1600" baseline="0" dirty="0" smtClean="0"/>
                        <a:t> 73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130cm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smtClean="0"/>
                        <a:t>24,7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9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Comparison</a:t>
            </a:r>
            <a:r>
              <a:rPr lang="et-EE" dirty="0"/>
              <a:t> of </a:t>
            </a:r>
            <a:r>
              <a:rPr lang="et-EE" dirty="0" smtClean="0"/>
              <a:t>Air and soil </a:t>
            </a:r>
            <a:r>
              <a:rPr lang="et-EE" dirty="0" err="1"/>
              <a:t>temperatures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graph</a:t>
            </a:r>
            <a:r>
              <a:rPr lang="et-EE" dirty="0" smtClean="0"/>
              <a:t> shows </a:t>
            </a:r>
            <a:r>
              <a:rPr lang="et-EE" dirty="0" err="1" smtClean="0"/>
              <a:t>how</a:t>
            </a:r>
            <a:r>
              <a:rPr lang="et-EE" dirty="0" smtClean="0"/>
              <a:t> </a:t>
            </a:r>
            <a:r>
              <a:rPr lang="et-EE" dirty="0" err="1" smtClean="0"/>
              <a:t>air</a:t>
            </a:r>
            <a:r>
              <a:rPr lang="et-EE" dirty="0" smtClean="0"/>
              <a:t> and soil </a:t>
            </a:r>
            <a:r>
              <a:rPr lang="et-EE" dirty="0" err="1" smtClean="0"/>
              <a:t>temperatures</a:t>
            </a:r>
            <a:r>
              <a:rPr lang="et-EE" dirty="0" smtClean="0"/>
              <a:t> </a:t>
            </a:r>
            <a:r>
              <a:rPr lang="et-EE" dirty="0" err="1" smtClean="0"/>
              <a:t>relate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each</a:t>
            </a:r>
            <a:r>
              <a:rPr lang="et-EE" dirty="0" smtClean="0"/>
              <a:t> </a:t>
            </a:r>
            <a:r>
              <a:rPr lang="et-EE" dirty="0" err="1" smtClean="0"/>
              <a:t>other</a:t>
            </a:r>
            <a:r>
              <a:rPr lang="et-EE" dirty="0" smtClean="0"/>
              <a:t>. </a:t>
            </a:r>
            <a:endParaRPr lang="et-EE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310" y="2848585"/>
            <a:ext cx="6232661" cy="374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6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Comparison</a:t>
            </a:r>
            <a:r>
              <a:rPr lang="et-EE" dirty="0"/>
              <a:t> of </a:t>
            </a:r>
            <a:r>
              <a:rPr lang="et-EE" dirty="0" smtClean="0"/>
              <a:t>soil </a:t>
            </a:r>
            <a:r>
              <a:rPr lang="et-EE" dirty="0"/>
              <a:t>and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/>
              <a:t>temperatures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graph</a:t>
            </a:r>
            <a:r>
              <a:rPr lang="et-EE" dirty="0" smtClean="0"/>
              <a:t> shows </a:t>
            </a:r>
            <a:r>
              <a:rPr lang="et-EE" dirty="0" err="1" smtClean="0"/>
              <a:t>how</a:t>
            </a:r>
            <a:r>
              <a:rPr lang="et-EE" dirty="0" smtClean="0"/>
              <a:t> soil </a:t>
            </a:r>
          </a:p>
          <a:p>
            <a:pPr marL="0" indent="0">
              <a:buNone/>
            </a:pPr>
            <a:r>
              <a:rPr lang="et-EE" dirty="0" smtClean="0"/>
              <a:t>And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temperatures</a:t>
            </a:r>
            <a:r>
              <a:rPr lang="et-EE" dirty="0" smtClean="0"/>
              <a:t> </a:t>
            </a:r>
            <a:r>
              <a:rPr lang="et-EE" dirty="0" err="1" smtClean="0"/>
              <a:t>relate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</a:p>
          <a:p>
            <a:pPr marL="0" indent="0">
              <a:buNone/>
            </a:pPr>
            <a:r>
              <a:rPr lang="et-EE" dirty="0" err="1" smtClean="0"/>
              <a:t>Each</a:t>
            </a:r>
            <a:r>
              <a:rPr lang="et-EE" dirty="0" smtClean="0"/>
              <a:t> </a:t>
            </a:r>
            <a:r>
              <a:rPr lang="et-EE" dirty="0" err="1" smtClean="0"/>
              <a:t>other</a:t>
            </a:r>
            <a:r>
              <a:rPr lang="et-EE" dirty="0" smtClean="0"/>
              <a:t>.</a:t>
            </a:r>
            <a:endParaRPr lang="et-EE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337" y="2214694"/>
            <a:ext cx="6542928" cy="393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6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Comparison</a:t>
            </a:r>
            <a:r>
              <a:rPr lang="et-EE" dirty="0" smtClean="0"/>
              <a:t> of </a:t>
            </a:r>
            <a:r>
              <a:rPr lang="et-EE" dirty="0" err="1" smtClean="0"/>
              <a:t>water</a:t>
            </a:r>
            <a:r>
              <a:rPr lang="et-EE" dirty="0" smtClean="0"/>
              <a:t> and </a:t>
            </a:r>
            <a:r>
              <a:rPr lang="et-EE" dirty="0" err="1" smtClean="0"/>
              <a:t>air</a:t>
            </a:r>
            <a:r>
              <a:rPr lang="et-EE" dirty="0" smtClean="0"/>
              <a:t> </a:t>
            </a:r>
            <a:r>
              <a:rPr lang="et-EE" dirty="0" err="1" smtClean="0"/>
              <a:t>temperatures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 smtClean="0"/>
              <a:t>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graphs</a:t>
            </a:r>
            <a:r>
              <a:rPr lang="et-EE" dirty="0" smtClean="0"/>
              <a:t> shows </a:t>
            </a:r>
            <a:r>
              <a:rPr lang="et-EE" dirty="0" err="1" smtClean="0"/>
              <a:t>how</a:t>
            </a: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 and </a:t>
            </a:r>
            <a:r>
              <a:rPr lang="et-EE" dirty="0" err="1" smtClean="0"/>
              <a:t>air</a:t>
            </a:r>
            <a:r>
              <a:rPr lang="et-EE" dirty="0" smtClean="0"/>
              <a:t> </a:t>
            </a:r>
            <a:r>
              <a:rPr lang="et-EE" dirty="0" err="1" smtClean="0"/>
              <a:t>temperatures</a:t>
            </a:r>
            <a:r>
              <a:rPr lang="et-EE" dirty="0" smtClean="0"/>
              <a:t> in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lakes</a:t>
            </a:r>
            <a:r>
              <a:rPr lang="et-EE" dirty="0" smtClean="0"/>
              <a:t> are </a:t>
            </a:r>
            <a:r>
              <a:rPr lang="et-EE" dirty="0" err="1" smtClean="0"/>
              <a:t>related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each</a:t>
            </a:r>
            <a:r>
              <a:rPr lang="et-EE" dirty="0" smtClean="0"/>
              <a:t> </a:t>
            </a:r>
            <a:r>
              <a:rPr lang="et-EE" dirty="0" err="1" smtClean="0"/>
              <a:t>other</a:t>
            </a:r>
            <a:r>
              <a:rPr lang="et-EE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27" y="2765538"/>
            <a:ext cx="6213007" cy="373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7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Results were similar in all lakes</a:t>
            </a:r>
          </a:p>
          <a:p>
            <a:r>
              <a:rPr lang="en-GB" dirty="0"/>
              <a:t>Our Hypotheses </a:t>
            </a:r>
            <a:r>
              <a:rPr lang="en-GB" dirty="0" err="1" smtClean="0"/>
              <a:t>wer</a:t>
            </a:r>
            <a:r>
              <a:rPr lang="et-EE" dirty="0" smtClean="0"/>
              <a:t>e </a:t>
            </a:r>
            <a:r>
              <a:rPr lang="et-EE" dirty="0" err="1" smtClean="0"/>
              <a:t>false</a:t>
            </a:r>
            <a:r>
              <a:rPr lang="et-EE" dirty="0" smtClean="0"/>
              <a:t> </a:t>
            </a:r>
            <a:r>
              <a:rPr lang="et-EE" dirty="0" err="1" smtClean="0"/>
              <a:t>according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our</a:t>
            </a:r>
            <a:r>
              <a:rPr lang="et-EE" dirty="0" smtClean="0"/>
              <a:t> </a:t>
            </a:r>
            <a:r>
              <a:rPr lang="et-EE" dirty="0" err="1" smtClean="0"/>
              <a:t>data</a:t>
            </a:r>
            <a:r>
              <a:rPr lang="et-EE" dirty="0" smtClean="0"/>
              <a:t>.</a:t>
            </a:r>
          </a:p>
          <a:p>
            <a:r>
              <a:rPr lang="et-EE" dirty="0" err="1" smtClean="0"/>
              <a:t>Results</a:t>
            </a:r>
            <a:r>
              <a:rPr lang="et-EE" dirty="0" smtClean="0"/>
              <a:t> </a:t>
            </a:r>
            <a:r>
              <a:rPr lang="et-EE" dirty="0" err="1" smtClean="0"/>
              <a:t>can</a:t>
            </a:r>
            <a:r>
              <a:rPr lang="et-EE" dirty="0" smtClean="0"/>
              <a:t> </a:t>
            </a:r>
            <a:r>
              <a:rPr lang="et-EE" dirty="0" err="1" smtClean="0"/>
              <a:t>be</a:t>
            </a:r>
            <a:r>
              <a:rPr lang="et-EE" dirty="0" smtClean="0"/>
              <a:t> </a:t>
            </a:r>
            <a:r>
              <a:rPr lang="et-EE" dirty="0" err="1" smtClean="0"/>
              <a:t>improved</a:t>
            </a:r>
            <a:endParaRPr lang="et-EE" dirty="0" smtClean="0"/>
          </a:p>
          <a:p>
            <a:endParaRPr lang="et-EE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t-EE" dirty="0" err="1" smtClean="0"/>
              <a:t>Suggested</a:t>
            </a:r>
            <a:r>
              <a:rPr lang="et-EE" dirty="0" smtClean="0"/>
              <a:t> </a:t>
            </a:r>
            <a:r>
              <a:rPr lang="et-EE" dirty="0" err="1" smtClean="0"/>
              <a:t>improvements</a:t>
            </a:r>
            <a:r>
              <a:rPr lang="et-EE" dirty="0" smtClean="0"/>
              <a:t>:</a:t>
            </a:r>
          </a:p>
          <a:p>
            <a:pPr>
              <a:buNone/>
            </a:pPr>
            <a:r>
              <a:rPr lang="en-GB" dirty="0"/>
              <a:t>Measure at equal distances</a:t>
            </a:r>
          </a:p>
          <a:p>
            <a:pPr>
              <a:buNone/>
            </a:pPr>
            <a:r>
              <a:rPr lang="en-GB" dirty="0"/>
              <a:t>Anemometer</a:t>
            </a:r>
          </a:p>
          <a:p>
            <a:pPr>
              <a:buNone/>
            </a:pPr>
            <a:r>
              <a:rPr lang="en-GB" dirty="0"/>
              <a:t>Light intensity sensor</a:t>
            </a:r>
          </a:p>
          <a:p>
            <a:pPr>
              <a:buNone/>
            </a:pPr>
            <a:r>
              <a:rPr lang="en-GB" dirty="0"/>
              <a:t>Collect data at different times of the </a:t>
            </a:r>
            <a:r>
              <a:rPr lang="en-GB" dirty="0" smtClean="0"/>
              <a:t>day</a:t>
            </a:r>
            <a:r>
              <a:rPr lang="et-EE" dirty="0" smtClean="0"/>
              <a:t> </a:t>
            </a:r>
            <a:r>
              <a:rPr lang="et-EE" dirty="0" err="1" smtClean="0"/>
              <a:t>or</a:t>
            </a:r>
            <a:r>
              <a:rPr lang="et-EE" dirty="0" smtClean="0"/>
              <a:t> all at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same</a:t>
            </a:r>
            <a:r>
              <a:rPr lang="et-EE" dirty="0" smtClean="0"/>
              <a:t> </a:t>
            </a:r>
            <a:r>
              <a:rPr lang="et-EE" dirty="0" err="1" smtClean="0"/>
              <a:t>time</a:t>
            </a:r>
            <a:endParaRPr lang="en-GB" dirty="0"/>
          </a:p>
          <a:p>
            <a:pPr>
              <a:buNone/>
            </a:pPr>
            <a:r>
              <a:rPr lang="en-GB" dirty="0"/>
              <a:t>Does temperature change in different </a:t>
            </a:r>
            <a:r>
              <a:rPr lang="en-GB" dirty="0" smtClean="0"/>
              <a:t>soils</a:t>
            </a:r>
            <a:r>
              <a:rPr lang="et-EE" dirty="0" smtClean="0"/>
              <a:t>?</a:t>
            </a:r>
          </a:p>
          <a:p>
            <a:pPr>
              <a:buNone/>
            </a:pPr>
            <a:r>
              <a:rPr lang="et-EE" dirty="0" err="1" smtClean="0"/>
              <a:t>Collect</a:t>
            </a:r>
            <a:r>
              <a:rPr lang="et-EE" dirty="0" smtClean="0"/>
              <a:t> </a:t>
            </a:r>
            <a:r>
              <a:rPr lang="et-EE" dirty="0" err="1" smtClean="0"/>
              <a:t>more</a:t>
            </a:r>
            <a:r>
              <a:rPr lang="et-EE" dirty="0" smtClean="0"/>
              <a:t> </a:t>
            </a:r>
            <a:r>
              <a:rPr lang="et-EE" dirty="0" err="1" smtClean="0"/>
              <a:t>data</a:t>
            </a:r>
            <a:r>
              <a:rPr lang="et-EE" dirty="0" smtClean="0"/>
              <a:t> </a:t>
            </a:r>
            <a:r>
              <a:rPr lang="et-EE" dirty="0" err="1" smtClean="0"/>
              <a:t>values</a:t>
            </a: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37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  <p:sp>
        <p:nvSpPr>
          <p:cNvPr id="5" name="TextBox 4"/>
          <p:cNvSpPr txBox="1"/>
          <p:nvPr/>
        </p:nvSpPr>
        <p:spPr>
          <a:xfrm>
            <a:off x="361719" y="2754217"/>
            <a:ext cx="11468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7200" dirty="0" err="1" smtClean="0">
                <a:solidFill>
                  <a:srgbClr val="FFFF00"/>
                </a:solidFill>
              </a:rPr>
              <a:t>Thank</a:t>
            </a:r>
            <a:r>
              <a:rPr lang="et-EE" sz="7200" dirty="0" smtClean="0">
                <a:solidFill>
                  <a:srgbClr val="FFFF00"/>
                </a:solidFill>
              </a:rPr>
              <a:t> </a:t>
            </a:r>
            <a:r>
              <a:rPr lang="et-EE" sz="7200" dirty="0" err="1" smtClean="0">
                <a:solidFill>
                  <a:srgbClr val="FFFF00"/>
                </a:solidFill>
              </a:rPr>
              <a:t>You</a:t>
            </a:r>
            <a:r>
              <a:rPr lang="et-EE" sz="7200" dirty="0" smtClean="0">
                <a:solidFill>
                  <a:srgbClr val="FFFF00"/>
                </a:solidFill>
              </a:rPr>
              <a:t> </a:t>
            </a:r>
            <a:r>
              <a:rPr lang="et-EE" sz="7200" dirty="0" err="1" smtClean="0">
                <a:solidFill>
                  <a:srgbClr val="FFFF00"/>
                </a:solidFill>
              </a:rPr>
              <a:t>for</a:t>
            </a:r>
            <a:r>
              <a:rPr lang="et-EE" sz="7200" dirty="0" smtClean="0">
                <a:solidFill>
                  <a:srgbClr val="FFFF00"/>
                </a:solidFill>
              </a:rPr>
              <a:t> </a:t>
            </a:r>
            <a:r>
              <a:rPr lang="et-EE" sz="7200" dirty="0" err="1" smtClean="0">
                <a:solidFill>
                  <a:srgbClr val="FFFF00"/>
                </a:solidFill>
              </a:rPr>
              <a:t>your</a:t>
            </a:r>
            <a:r>
              <a:rPr lang="et-EE" sz="7200" dirty="0" smtClean="0">
                <a:solidFill>
                  <a:srgbClr val="FFFF00"/>
                </a:solidFill>
              </a:rPr>
              <a:t> </a:t>
            </a:r>
            <a:r>
              <a:rPr lang="et-EE" sz="7200" dirty="0" err="1" smtClean="0">
                <a:solidFill>
                  <a:srgbClr val="FFFF00"/>
                </a:solidFill>
              </a:rPr>
              <a:t>attention</a:t>
            </a:r>
            <a:r>
              <a:rPr lang="et-EE" sz="7200" dirty="0" smtClean="0">
                <a:solidFill>
                  <a:srgbClr val="FFFF00"/>
                </a:solidFill>
              </a:rPr>
              <a:t>!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6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1162</TotalTime>
  <Words>563</Words>
  <Application>Microsoft Office PowerPoint</Application>
  <PresentationFormat>Widescreen</PresentationFormat>
  <Paragraphs>180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Tw Cen MT</vt:lpstr>
      <vt:lpstr>Droplet</vt:lpstr>
      <vt:lpstr>The Temperatures in freshwater, air and soil</vt:lpstr>
      <vt:lpstr>introduction </vt:lpstr>
      <vt:lpstr>Research methods</vt:lpstr>
      <vt:lpstr>Nikerjärv</vt:lpstr>
      <vt:lpstr>Data from Nikerjärv</vt:lpstr>
      <vt:lpstr>We got lost</vt:lpstr>
      <vt:lpstr>Urbukse lake</vt:lpstr>
      <vt:lpstr>Data from urbukse lake</vt:lpstr>
      <vt:lpstr>AHVENAJÄRV</vt:lpstr>
      <vt:lpstr>Data from ahvenajärv</vt:lpstr>
      <vt:lpstr>Purgatsi lake</vt:lpstr>
      <vt:lpstr>Data from purgatsi lake</vt:lpstr>
      <vt:lpstr>Comparison of Air and soil temperatures</vt:lpstr>
      <vt:lpstr>Comparison of soil and water temperatures</vt:lpstr>
      <vt:lpstr>Comparison of water and air temperatures</vt:lpstr>
      <vt:lpstr>conclusions</vt:lpstr>
      <vt:lpstr>PowerPoint Presentation</vt:lpstr>
    </vt:vector>
  </TitlesOfParts>
  <Company>Tartu Ülikool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kasutaja</dc:creator>
  <cp:lastModifiedBy>kasutaja</cp:lastModifiedBy>
  <cp:revision>39</cp:revision>
  <dcterms:created xsi:type="dcterms:W3CDTF">2015-08-05T10:46:09Z</dcterms:created>
  <dcterms:modified xsi:type="dcterms:W3CDTF">2015-08-06T06:48:44Z</dcterms:modified>
</cp:coreProperties>
</file>