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4" r:id="rId3"/>
    <p:sldId id="257" r:id="rId4"/>
    <p:sldId id="258" r:id="rId5"/>
    <p:sldId id="260" r:id="rId6"/>
    <p:sldId id="261" r:id="rId7"/>
    <p:sldId id="259" r:id="rId8"/>
    <p:sldId id="262" r:id="rId9"/>
    <p:sldId id="263" r:id="rId10"/>
    <p:sldId id="264" r:id="rId11"/>
    <p:sldId id="266" r:id="rId12"/>
    <p:sldId id="265" r:id="rId13"/>
    <p:sldId id="267" r:id="rId14"/>
    <p:sldId id="268" r:id="rId15"/>
    <p:sldId id="269" r:id="rId16"/>
    <p:sldId id="270" r:id="rId17"/>
    <p:sldId id="275" r:id="rId18"/>
    <p:sldId id="271" r:id="rId19"/>
    <p:sldId id="272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10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 smtClean="0"/>
              <a:t>Temperature</a:t>
            </a:r>
            <a:r>
              <a:rPr lang="et-EE" sz="3600" dirty="0" smtClean="0"/>
              <a:t> (</a:t>
            </a:r>
            <a:r>
              <a:rPr lang="en-US" sz="3600" b="0" i="0" u="none" strike="noStrike" baseline="0" dirty="0" smtClean="0">
                <a:effectLst/>
              </a:rPr>
              <a:t>°</a:t>
            </a:r>
            <a:r>
              <a:rPr lang="et-EE" sz="3600" b="0" i="0" u="none" strike="noStrike" baseline="0" dirty="0" smtClean="0">
                <a:effectLst/>
              </a:rPr>
              <a:t>C)</a:t>
            </a:r>
            <a:endParaRPr lang="en-US" sz="36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9515101373197914E-2"/>
          <c:y val="0.13435982219721843"/>
          <c:w val="0.94719987447221277"/>
          <c:h val="0.704616602985104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Temperature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Urbukse</c:v>
                </c:pt>
                <c:pt idx="1">
                  <c:v>Ahvena</c:v>
                </c:pt>
                <c:pt idx="2">
                  <c:v>Linajärv</c:v>
                </c:pt>
                <c:pt idx="3">
                  <c:v>Sisaliku</c:v>
                </c:pt>
                <c:pt idx="4">
                  <c:v>Purgatsi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17.3</c:v>
                </c:pt>
                <c:pt idx="1">
                  <c:v>18</c:v>
                </c:pt>
                <c:pt idx="2">
                  <c:v>18</c:v>
                </c:pt>
                <c:pt idx="3">
                  <c:v>19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83368"/>
        <c:axId val="399287680"/>
      </c:barChart>
      <c:catAx>
        <c:axId val="39928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7680"/>
        <c:crosses val="autoZero"/>
        <c:auto val="1"/>
        <c:lblAlgn val="ctr"/>
        <c:lblOffset val="100"/>
        <c:noMultiLvlLbl val="0"/>
      </c:catAx>
      <c:valAx>
        <c:axId val="39928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5909981361025523E-2"/>
          <c:y val="0.15419279756671764"/>
          <c:w val="0.95080499448438516"/>
          <c:h val="0.727941440693011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Dissolved oxygen (mg/l)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Ahvena</c:v>
                </c:pt>
                <c:pt idx="1">
                  <c:v>Linajärv</c:v>
                </c:pt>
                <c:pt idx="2">
                  <c:v>Urbukse</c:v>
                </c:pt>
                <c:pt idx="3">
                  <c:v>Sisaliku</c:v>
                </c:pt>
                <c:pt idx="4">
                  <c:v>Purgatsi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6.4</c:v>
                </c:pt>
                <c:pt idx="1">
                  <c:v>6.5</c:v>
                </c:pt>
                <c:pt idx="2">
                  <c:v>8</c:v>
                </c:pt>
                <c:pt idx="3">
                  <c:v>9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84152"/>
        <c:axId val="399284544"/>
      </c:barChart>
      <c:catAx>
        <c:axId val="39928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4544"/>
        <c:crosses val="autoZero"/>
        <c:auto val="1"/>
        <c:lblAlgn val="ctr"/>
        <c:lblOffset val="100"/>
        <c:noMultiLvlLbl val="0"/>
      </c:catAx>
      <c:valAx>
        <c:axId val="39928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t-EE" sz="4400" dirty="0" err="1" smtClean="0"/>
              <a:t>pH</a:t>
            </a:r>
            <a:endParaRPr lang="en-US" sz="4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Purgatsi</c:v>
                </c:pt>
                <c:pt idx="1">
                  <c:v>Urbukse</c:v>
                </c:pt>
                <c:pt idx="2">
                  <c:v>Sisaliku</c:v>
                </c:pt>
                <c:pt idx="3">
                  <c:v>Ahvena</c:v>
                </c:pt>
                <c:pt idx="4">
                  <c:v>Linajärv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10</c:v>
                </c:pt>
                <c:pt idx="2">
                  <c:v>7.2</c:v>
                </c:pt>
                <c:pt idx="3">
                  <c:v>7.1</c:v>
                </c:pt>
                <c:pt idx="4">
                  <c:v>6.2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81800"/>
        <c:axId val="399285720"/>
      </c:barChart>
      <c:catAx>
        <c:axId val="399281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5720"/>
        <c:crosses val="autoZero"/>
        <c:auto val="1"/>
        <c:lblAlgn val="ctr"/>
        <c:lblOffset val="100"/>
        <c:noMultiLvlLbl val="0"/>
      </c:catAx>
      <c:valAx>
        <c:axId val="39928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hardness</a:t>
            </a:r>
            <a:r>
              <a:rPr lang="et-EE" dirty="0" smtClean="0"/>
              <a:t> (</a:t>
            </a:r>
            <a:r>
              <a:rPr lang="et-EE" dirty="0" err="1" smtClean="0"/>
              <a:t>mmol</a:t>
            </a:r>
            <a:r>
              <a:rPr lang="et-EE" dirty="0" smtClean="0"/>
              <a:t>/l)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786786417322831E-2"/>
          <c:y val="1.7121184970399547E-2"/>
          <c:w val="0.92221321358267716"/>
          <c:h val="0.76748654235442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Linajärv</c:v>
                </c:pt>
                <c:pt idx="1">
                  <c:v>Ahvena</c:v>
                </c:pt>
                <c:pt idx="2">
                  <c:v>Urbuksi</c:v>
                </c:pt>
                <c:pt idx="3">
                  <c:v>Sisaliku</c:v>
                </c:pt>
                <c:pt idx="4">
                  <c:v>Purgatsi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0.1</c:v>
                </c:pt>
                <c:pt idx="2">
                  <c:v>0.2</c:v>
                </c:pt>
                <c:pt idx="3">
                  <c:v>0.2</c:v>
                </c:pt>
                <c:pt idx="4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9287288"/>
        <c:axId val="399283760"/>
      </c:barChart>
      <c:catAx>
        <c:axId val="39928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3760"/>
        <c:crosses val="autoZero"/>
        <c:auto val="1"/>
        <c:lblAlgn val="ctr"/>
        <c:lblOffset val="100"/>
        <c:noMultiLvlLbl val="0"/>
      </c:catAx>
      <c:valAx>
        <c:axId val="39928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7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09B8C-23C9-4FCF-BE79-2B5A2708843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6A36F-AAF7-4538-870E-D6A82B0C0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50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green</a:t>
            </a:r>
            <a:r>
              <a:rPr lang="et-EE" dirty="0" smtClean="0"/>
              <a:t> </a:t>
            </a:r>
            <a:r>
              <a:rPr lang="et-EE" dirty="0" err="1" smtClean="0"/>
              <a:t>because</a:t>
            </a:r>
            <a:r>
              <a:rPr lang="et-EE" dirty="0" smtClean="0"/>
              <a:t> of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blooming</a:t>
            </a:r>
            <a:r>
              <a:rPr lang="et-EE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6A36F-AAF7-4538-870E-D6A82B0C0E9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36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841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042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3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492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05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0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5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52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06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5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03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D4914-4406-448F-8ED0-6FA9356155A2}" type="datetimeFigureOut">
              <a:rPr lang="en-US" smtClean="0"/>
              <a:t>8/6/2015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10FAE-54B2-4268-BED7-3CCF561C5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068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064047"/>
          </a:xfrm>
        </p:spPr>
        <p:txBody>
          <a:bodyPr>
            <a:normAutofit/>
          </a:bodyPr>
          <a:lstStyle/>
          <a:p>
            <a:r>
              <a:rPr lang="et-EE" sz="8000" dirty="0" err="1" smtClean="0"/>
              <a:t>Expedition</a:t>
            </a:r>
            <a:r>
              <a:rPr lang="et-EE" sz="8000" dirty="0" smtClean="0"/>
              <a:t> on 5 </a:t>
            </a:r>
            <a:r>
              <a:rPr lang="et-EE" sz="8000" dirty="0" err="1" smtClean="0"/>
              <a:t>lakes</a:t>
            </a:r>
            <a:r>
              <a:rPr lang="et-EE" sz="8000" dirty="0" smtClean="0"/>
              <a:t> of Nelijärve</a:t>
            </a:r>
            <a:br>
              <a:rPr lang="et-EE" sz="8000" dirty="0" smtClean="0"/>
            </a:br>
            <a:r>
              <a:rPr lang="et-EE" sz="5300" dirty="0" smtClean="0"/>
              <a:t>5 August 2015</a:t>
            </a:r>
            <a:endParaRPr lang="en-US" sz="53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461354"/>
            <a:ext cx="9144000" cy="1655762"/>
          </a:xfrm>
        </p:spPr>
        <p:txBody>
          <a:bodyPr>
            <a:normAutofit/>
          </a:bodyPr>
          <a:lstStyle/>
          <a:p>
            <a:r>
              <a:rPr lang="et-EE" sz="4000" dirty="0" err="1" smtClean="0"/>
              <a:t>Giraffes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0070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6056" y="564918"/>
            <a:ext cx="10647744" cy="5811838"/>
          </a:xfrm>
        </p:spPr>
        <p:txBody>
          <a:bodyPr>
            <a:normAutofit fontScale="92500" lnSpcReduction="10000"/>
          </a:bodyPr>
          <a:lstStyle/>
          <a:p>
            <a:r>
              <a:rPr lang="et-EE" dirty="0" smtClean="0"/>
              <a:t>Silver </a:t>
            </a:r>
            <a:r>
              <a:rPr lang="et-EE" dirty="0" err="1" smtClean="0"/>
              <a:t>Tatrik</a:t>
            </a:r>
            <a:endParaRPr lang="et-EE" dirty="0" smtClean="0"/>
          </a:p>
          <a:p>
            <a:r>
              <a:rPr lang="et-EE" dirty="0" smtClean="0"/>
              <a:t>Pille-Riin Karuse</a:t>
            </a:r>
          </a:p>
          <a:p>
            <a:r>
              <a:rPr lang="et-EE" dirty="0" smtClean="0"/>
              <a:t>Katarina Keerd</a:t>
            </a:r>
          </a:p>
          <a:p>
            <a:r>
              <a:rPr lang="et-EE" dirty="0" err="1" smtClean="0"/>
              <a:t>Jaroslav</a:t>
            </a:r>
            <a:r>
              <a:rPr lang="et-EE" dirty="0" smtClean="0"/>
              <a:t> </a:t>
            </a:r>
            <a:r>
              <a:rPr lang="et-EE" dirty="0" err="1" smtClean="0"/>
              <a:t>Bortsov</a:t>
            </a:r>
            <a:endParaRPr lang="et-EE" dirty="0" smtClean="0"/>
          </a:p>
          <a:p>
            <a:r>
              <a:rPr lang="et-EE" dirty="0" smtClean="0"/>
              <a:t>Triin </a:t>
            </a:r>
            <a:r>
              <a:rPr lang="et-EE" dirty="0" err="1" smtClean="0"/>
              <a:t>Tetsmann</a:t>
            </a:r>
            <a:endParaRPr lang="et-EE" dirty="0" smtClean="0"/>
          </a:p>
          <a:p>
            <a:r>
              <a:rPr lang="et-EE" dirty="0" err="1" smtClean="0"/>
              <a:t>Ketlin</a:t>
            </a:r>
            <a:r>
              <a:rPr lang="et-EE" dirty="0" smtClean="0"/>
              <a:t> </a:t>
            </a:r>
            <a:r>
              <a:rPr lang="et-EE" dirty="0" err="1" smtClean="0"/>
              <a:t>Timusk</a:t>
            </a:r>
            <a:endParaRPr lang="et-EE" dirty="0" smtClean="0"/>
          </a:p>
          <a:p>
            <a:r>
              <a:rPr lang="et-EE" dirty="0" err="1" smtClean="0"/>
              <a:t>Kirill</a:t>
            </a:r>
            <a:r>
              <a:rPr lang="et-EE" dirty="0" smtClean="0"/>
              <a:t> </a:t>
            </a:r>
            <a:r>
              <a:rPr lang="et-EE" dirty="0" err="1" smtClean="0"/>
              <a:t>Lobossok</a:t>
            </a:r>
            <a:endParaRPr lang="et-EE" dirty="0" smtClean="0"/>
          </a:p>
          <a:p>
            <a:r>
              <a:rPr lang="et-EE" dirty="0" smtClean="0"/>
              <a:t>Viktoria Popova</a:t>
            </a:r>
          </a:p>
          <a:p>
            <a:r>
              <a:rPr lang="et-EE" dirty="0" smtClean="0"/>
              <a:t>Alina </a:t>
            </a:r>
            <a:r>
              <a:rPr lang="et-EE" dirty="0" err="1" smtClean="0"/>
              <a:t>Granich</a:t>
            </a:r>
            <a:endParaRPr lang="et-EE" dirty="0" smtClean="0"/>
          </a:p>
          <a:p>
            <a:r>
              <a:rPr lang="et-EE" dirty="0" err="1" smtClean="0"/>
              <a:t>Nataliya</a:t>
            </a:r>
            <a:r>
              <a:rPr lang="et-EE" dirty="0" smtClean="0"/>
              <a:t> </a:t>
            </a:r>
            <a:r>
              <a:rPr lang="et-EE" dirty="0" err="1" smtClean="0"/>
              <a:t>Lobosok</a:t>
            </a:r>
            <a:endParaRPr lang="et-EE" dirty="0" smtClean="0"/>
          </a:p>
          <a:p>
            <a:r>
              <a:rPr lang="et-EE" dirty="0" err="1" smtClean="0"/>
              <a:t>Eimante</a:t>
            </a:r>
            <a:r>
              <a:rPr lang="et-EE" dirty="0" smtClean="0"/>
              <a:t> </a:t>
            </a:r>
            <a:r>
              <a:rPr lang="et-EE" dirty="0" err="1" smtClean="0"/>
              <a:t>Pundziute</a:t>
            </a:r>
            <a:endParaRPr lang="et-EE" dirty="0" smtClean="0"/>
          </a:p>
          <a:p>
            <a:r>
              <a:rPr lang="et-EE" dirty="0" err="1" smtClean="0"/>
              <a:t>Migle</a:t>
            </a:r>
            <a:r>
              <a:rPr lang="et-EE" dirty="0" smtClean="0"/>
              <a:t> </a:t>
            </a:r>
            <a:r>
              <a:rPr lang="et-EE" dirty="0" err="1" smtClean="0"/>
              <a:t>Simanaviciene</a:t>
            </a:r>
            <a:endParaRPr lang="et-EE" dirty="0" smtClean="0"/>
          </a:p>
          <a:p>
            <a:r>
              <a:rPr lang="et-EE" dirty="0" smtClean="0"/>
              <a:t>Helve Orusalu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438" y="1461624"/>
            <a:ext cx="8094562" cy="539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1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sz="4800" dirty="0" err="1" smtClean="0"/>
              <a:t>Research</a:t>
            </a:r>
            <a:r>
              <a:rPr lang="et-EE" sz="4800" dirty="0" smtClean="0"/>
              <a:t> </a:t>
            </a:r>
            <a:r>
              <a:rPr lang="et-EE" sz="4800" dirty="0" err="1" smtClean="0"/>
              <a:t>questions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85590" y="1838423"/>
            <a:ext cx="10968210" cy="5306630"/>
          </a:xfrm>
        </p:spPr>
        <p:txBody>
          <a:bodyPr>
            <a:normAutofit/>
          </a:bodyPr>
          <a:lstStyle/>
          <a:p>
            <a:r>
              <a:rPr lang="et-EE" sz="4400" dirty="0" err="1" smtClean="0"/>
              <a:t>Why</a:t>
            </a:r>
            <a:r>
              <a:rPr lang="et-EE" sz="4400" dirty="0" smtClean="0"/>
              <a:t> </a:t>
            </a:r>
            <a:r>
              <a:rPr lang="et-EE" sz="4400" dirty="0" err="1" smtClean="0"/>
              <a:t>is</a:t>
            </a:r>
            <a:r>
              <a:rPr lang="et-EE" sz="4400" dirty="0" smtClean="0"/>
              <a:t>  lake </a:t>
            </a:r>
            <a:r>
              <a:rPr lang="et-EE" sz="4400" dirty="0" err="1" smtClean="0"/>
              <a:t>Purgatsi</a:t>
            </a:r>
            <a:r>
              <a:rPr lang="et-EE" sz="4400" dirty="0" smtClean="0"/>
              <a:t> so </a:t>
            </a:r>
            <a:r>
              <a:rPr lang="et-EE" sz="4400" dirty="0" err="1" smtClean="0"/>
              <a:t>green</a:t>
            </a:r>
            <a:r>
              <a:rPr lang="et-EE" sz="4400" dirty="0" smtClean="0"/>
              <a:t>?</a:t>
            </a:r>
          </a:p>
          <a:p>
            <a:r>
              <a:rPr lang="et-EE" sz="4400" dirty="0" err="1" smtClean="0"/>
              <a:t>Why</a:t>
            </a:r>
            <a:r>
              <a:rPr lang="et-EE" sz="4400" dirty="0" smtClean="0"/>
              <a:t> </a:t>
            </a:r>
            <a:r>
              <a:rPr lang="et-EE" sz="4400" dirty="0" err="1" smtClean="0"/>
              <a:t>is</a:t>
            </a:r>
            <a:r>
              <a:rPr lang="et-EE" sz="4400" dirty="0" smtClean="0"/>
              <a:t> </a:t>
            </a:r>
            <a:r>
              <a:rPr lang="et-EE" sz="4400" dirty="0" err="1" smtClean="0"/>
              <a:t>there</a:t>
            </a:r>
            <a:r>
              <a:rPr lang="et-EE" sz="4400" dirty="0" smtClean="0"/>
              <a:t> </a:t>
            </a:r>
            <a:r>
              <a:rPr lang="et-EE" sz="4400" dirty="0" err="1" smtClean="0"/>
              <a:t>algal</a:t>
            </a:r>
            <a:r>
              <a:rPr lang="et-EE" sz="4400" dirty="0" smtClean="0"/>
              <a:t> </a:t>
            </a:r>
            <a:r>
              <a:rPr lang="et-EE" sz="4400" dirty="0" err="1" smtClean="0"/>
              <a:t>bloom</a:t>
            </a:r>
            <a:r>
              <a:rPr lang="et-EE" sz="4400" dirty="0" smtClean="0"/>
              <a:t>?</a:t>
            </a:r>
          </a:p>
          <a:p>
            <a:r>
              <a:rPr lang="et-EE" sz="4400" dirty="0" err="1" smtClean="0"/>
              <a:t>Is</a:t>
            </a:r>
            <a:r>
              <a:rPr lang="et-EE" sz="4400" dirty="0" smtClean="0"/>
              <a:t> </a:t>
            </a:r>
            <a:r>
              <a:rPr lang="et-EE" sz="4400" dirty="0" err="1" smtClean="0"/>
              <a:t>the</a:t>
            </a:r>
            <a:r>
              <a:rPr lang="et-EE" sz="4400" dirty="0" smtClean="0"/>
              <a:t> </a:t>
            </a:r>
            <a:r>
              <a:rPr lang="et-EE" sz="4400" dirty="0" err="1" smtClean="0"/>
              <a:t>water</a:t>
            </a:r>
            <a:r>
              <a:rPr lang="et-EE" sz="4400" dirty="0" smtClean="0"/>
              <a:t> </a:t>
            </a:r>
            <a:r>
              <a:rPr lang="et-EE" sz="4400" dirty="0" err="1" smtClean="0"/>
              <a:t>full</a:t>
            </a:r>
            <a:r>
              <a:rPr lang="et-EE" sz="4400" dirty="0" smtClean="0"/>
              <a:t> of </a:t>
            </a:r>
            <a:r>
              <a:rPr lang="et-EE" sz="4400" dirty="0" err="1" smtClean="0"/>
              <a:t>nutrients</a:t>
            </a:r>
            <a:r>
              <a:rPr lang="et-EE" sz="4400" dirty="0" smtClean="0"/>
              <a:t>?</a:t>
            </a:r>
          </a:p>
          <a:p>
            <a:r>
              <a:rPr lang="et-EE" sz="4400" dirty="0" err="1" smtClean="0"/>
              <a:t>Is</a:t>
            </a:r>
            <a:r>
              <a:rPr lang="et-EE" sz="4400" dirty="0" smtClean="0"/>
              <a:t> </a:t>
            </a:r>
            <a:r>
              <a:rPr lang="et-EE" sz="4400" dirty="0" err="1" smtClean="0"/>
              <a:t>the</a:t>
            </a:r>
            <a:r>
              <a:rPr lang="et-EE" sz="4400" dirty="0" smtClean="0"/>
              <a:t> </a:t>
            </a:r>
            <a:r>
              <a:rPr lang="et-EE" sz="4400" dirty="0" err="1" smtClean="0"/>
              <a:t>water</a:t>
            </a:r>
            <a:r>
              <a:rPr lang="et-EE" sz="4400" dirty="0" smtClean="0"/>
              <a:t> </a:t>
            </a:r>
            <a:r>
              <a:rPr lang="et-EE" sz="4400" dirty="0" err="1" smtClean="0"/>
              <a:t>chemistry</a:t>
            </a:r>
            <a:r>
              <a:rPr lang="et-EE" sz="4400" dirty="0" smtClean="0"/>
              <a:t> of </a:t>
            </a:r>
            <a:r>
              <a:rPr lang="et-EE" sz="4400" dirty="0" err="1" smtClean="0"/>
              <a:t>the</a:t>
            </a:r>
            <a:r>
              <a:rPr lang="et-EE" sz="4400" dirty="0" smtClean="0"/>
              <a:t> </a:t>
            </a:r>
            <a:r>
              <a:rPr lang="et-EE" sz="4400" dirty="0" err="1" smtClean="0"/>
              <a:t>five</a:t>
            </a:r>
            <a:r>
              <a:rPr lang="et-EE" sz="4400" dirty="0" smtClean="0"/>
              <a:t> </a:t>
            </a:r>
            <a:r>
              <a:rPr lang="et-EE" sz="4400" dirty="0" err="1" smtClean="0"/>
              <a:t>lakes</a:t>
            </a:r>
            <a:r>
              <a:rPr lang="et-EE" sz="4400" dirty="0" smtClean="0"/>
              <a:t> </a:t>
            </a:r>
            <a:r>
              <a:rPr lang="et-EE" sz="4400" dirty="0" err="1" smtClean="0"/>
              <a:t>similar</a:t>
            </a:r>
            <a:r>
              <a:rPr lang="et-EE" sz="4400" dirty="0" smtClean="0"/>
              <a:t>?</a:t>
            </a:r>
          </a:p>
          <a:p>
            <a:endParaRPr lang="et-EE" sz="3600" dirty="0" smtClean="0"/>
          </a:p>
          <a:p>
            <a:endParaRPr lang="et-EE" sz="3600" dirty="0" smtClean="0"/>
          </a:p>
          <a:p>
            <a:endParaRPr lang="et-EE" sz="3600" dirty="0" smtClean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92121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Research</a:t>
            </a:r>
            <a:r>
              <a:rPr lang="et-EE" dirty="0" smtClean="0"/>
              <a:t> aim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t-EE" sz="3600" dirty="0" err="1" smtClean="0"/>
              <a:t>Investigating</a:t>
            </a:r>
            <a:r>
              <a:rPr lang="et-EE" sz="3600" dirty="0" smtClean="0"/>
              <a:t> </a:t>
            </a:r>
            <a:r>
              <a:rPr lang="et-EE" sz="3600" dirty="0" err="1" smtClean="0"/>
              <a:t>water</a:t>
            </a:r>
            <a:r>
              <a:rPr lang="et-EE" sz="3600" dirty="0" smtClean="0"/>
              <a:t> </a:t>
            </a:r>
            <a:r>
              <a:rPr lang="et-EE" sz="3600" dirty="0" err="1" smtClean="0"/>
              <a:t>chemistry</a:t>
            </a:r>
            <a:r>
              <a:rPr lang="et-EE" sz="3600" dirty="0" smtClean="0"/>
              <a:t> of </a:t>
            </a:r>
            <a:r>
              <a:rPr lang="et-EE" sz="3600" dirty="0" err="1" smtClean="0"/>
              <a:t>five</a:t>
            </a:r>
            <a:r>
              <a:rPr lang="et-EE" sz="3600" dirty="0" smtClean="0"/>
              <a:t> Nelijärve </a:t>
            </a:r>
            <a:r>
              <a:rPr lang="et-EE" sz="3600" dirty="0" err="1" smtClean="0"/>
              <a:t>lakes</a:t>
            </a:r>
            <a:endParaRPr lang="et-EE" sz="3600" dirty="0" smtClean="0"/>
          </a:p>
          <a:p>
            <a:endParaRPr lang="et-EE" sz="3600" dirty="0"/>
          </a:p>
          <a:p>
            <a:endParaRPr lang="et-EE" sz="3600" dirty="0" smtClean="0"/>
          </a:p>
          <a:p>
            <a:pPr marL="0" indent="0">
              <a:buNone/>
            </a:pPr>
            <a:r>
              <a:rPr lang="et-EE" sz="3600" dirty="0" err="1" smtClean="0"/>
              <a:t>Hypothesis</a:t>
            </a:r>
            <a:r>
              <a:rPr lang="et-EE" sz="3600" dirty="0" smtClean="0"/>
              <a:t>: All </a:t>
            </a:r>
            <a:r>
              <a:rPr lang="et-EE" sz="3600" dirty="0" err="1" smtClean="0"/>
              <a:t>the</a:t>
            </a:r>
            <a:r>
              <a:rPr lang="et-EE" sz="3600" dirty="0" smtClean="0"/>
              <a:t> </a:t>
            </a:r>
            <a:r>
              <a:rPr lang="et-EE" sz="3600" dirty="0" err="1" smtClean="0"/>
              <a:t>five</a:t>
            </a:r>
            <a:r>
              <a:rPr lang="et-EE" sz="3600" dirty="0" smtClean="0"/>
              <a:t> </a:t>
            </a:r>
            <a:r>
              <a:rPr lang="et-EE" sz="3600" dirty="0" err="1" smtClean="0"/>
              <a:t>lakes</a:t>
            </a:r>
            <a:r>
              <a:rPr lang="et-EE" sz="3600" dirty="0" smtClean="0"/>
              <a:t> </a:t>
            </a:r>
            <a:r>
              <a:rPr lang="et-EE" sz="3600" dirty="0" err="1" smtClean="0"/>
              <a:t>have</a:t>
            </a:r>
            <a:r>
              <a:rPr lang="et-EE" sz="3600" dirty="0" smtClean="0"/>
              <a:t> </a:t>
            </a:r>
            <a:r>
              <a:rPr lang="et-EE" sz="3600" dirty="0" err="1" smtClean="0"/>
              <a:t>similar</a:t>
            </a:r>
            <a:r>
              <a:rPr lang="et-EE" sz="3600" dirty="0" smtClean="0"/>
              <a:t> </a:t>
            </a:r>
            <a:r>
              <a:rPr lang="et-EE" sz="3600" dirty="0" err="1" smtClean="0"/>
              <a:t>water</a:t>
            </a:r>
            <a:r>
              <a:rPr lang="et-EE" sz="3600" dirty="0" smtClean="0"/>
              <a:t>.</a:t>
            </a:r>
          </a:p>
          <a:p>
            <a:pPr marL="0" indent="0">
              <a:buNone/>
            </a:pPr>
            <a:r>
              <a:rPr lang="et-EE" sz="3600" dirty="0" smtClean="0"/>
              <a:t>All </a:t>
            </a:r>
            <a:r>
              <a:rPr lang="et-EE" sz="3600" dirty="0" err="1" smtClean="0"/>
              <a:t>the</a:t>
            </a:r>
            <a:r>
              <a:rPr lang="et-EE" sz="3600" dirty="0" smtClean="0"/>
              <a:t> </a:t>
            </a:r>
            <a:r>
              <a:rPr lang="et-EE" sz="3600" dirty="0" err="1" smtClean="0"/>
              <a:t>five</a:t>
            </a:r>
            <a:r>
              <a:rPr lang="et-EE" sz="3600" dirty="0" smtClean="0"/>
              <a:t> </a:t>
            </a:r>
            <a:r>
              <a:rPr lang="et-EE" sz="3600" dirty="0" err="1" smtClean="0"/>
              <a:t>lakes</a:t>
            </a:r>
            <a:r>
              <a:rPr lang="et-EE" sz="3600" dirty="0" smtClean="0"/>
              <a:t> </a:t>
            </a:r>
            <a:r>
              <a:rPr lang="et-EE" sz="3600" dirty="0" err="1" smtClean="0"/>
              <a:t>have</a:t>
            </a:r>
            <a:r>
              <a:rPr lang="et-EE" sz="3600" dirty="0" smtClean="0"/>
              <a:t> </a:t>
            </a:r>
            <a:r>
              <a:rPr lang="et-EE" sz="3600" dirty="0" err="1" smtClean="0"/>
              <a:t>algal</a:t>
            </a:r>
            <a:r>
              <a:rPr lang="et-EE" sz="3600" dirty="0" smtClean="0"/>
              <a:t> </a:t>
            </a:r>
            <a:r>
              <a:rPr lang="et-EE" sz="3600" dirty="0" err="1" smtClean="0"/>
              <a:t>bloom</a:t>
            </a:r>
            <a:r>
              <a:rPr lang="et-EE" sz="3600" dirty="0" smtClean="0"/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7476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Material</a:t>
            </a:r>
            <a:r>
              <a:rPr lang="et-EE" dirty="0" smtClean="0"/>
              <a:t> and </a:t>
            </a:r>
            <a:r>
              <a:rPr lang="et-EE" dirty="0" err="1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analyses</a:t>
            </a:r>
            <a:r>
              <a:rPr lang="et-EE" dirty="0" smtClean="0"/>
              <a:t> </a:t>
            </a:r>
            <a:r>
              <a:rPr lang="et-EE" dirty="0" err="1" smtClean="0"/>
              <a:t>were</a:t>
            </a:r>
            <a:r>
              <a:rPr lang="et-EE" dirty="0" smtClean="0"/>
              <a:t> </a:t>
            </a:r>
            <a:r>
              <a:rPr lang="et-EE" dirty="0" err="1" smtClean="0"/>
              <a:t>taken</a:t>
            </a:r>
            <a:r>
              <a:rPr lang="et-EE" dirty="0" smtClean="0"/>
              <a:t> on 5 August 2015 </a:t>
            </a:r>
            <a:r>
              <a:rPr lang="et-EE" dirty="0" err="1" smtClean="0"/>
              <a:t>from</a:t>
            </a:r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10 </a:t>
            </a:r>
            <a:r>
              <a:rPr lang="et-EE" dirty="0" err="1" smtClean="0"/>
              <a:t>am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1 </a:t>
            </a:r>
            <a:r>
              <a:rPr lang="et-EE" dirty="0" err="1" smtClean="0"/>
              <a:t>pm</a:t>
            </a:r>
            <a:endParaRPr lang="et-EE" dirty="0" smtClean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r>
              <a:rPr lang="et-EE" b="1" dirty="0" err="1" smtClean="0"/>
              <a:t>Investigations</a:t>
            </a:r>
            <a:r>
              <a:rPr lang="et-EE" b="1" dirty="0" smtClean="0"/>
              <a:t> and </a:t>
            </a:r>
            <a:r>
              <a:rPr lang="et-EE" b="1" dirty="0" err="1" smtClean="0"/>
              <a:t>equipment</a:t>
            </a:r>
            <a:r>
              <a:rPr lang="et-EE" b="1" dirty="0" smtClean="0"/>
              <a:t>:</a:t>
            </a:r>
          </a:p>
          <a:p>
            <a:r>
              <a:rPr lang="et-EE" u="sng" dirty="0" err="1" smtClean="0"/>
              <a:t>Temperature</a:t>
            </a:r>
            <a:r>
              <a:rPr lang="et-EE" dirty="0" smtClean="0"/>
              <a:t> -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thermometre</a:t>
            </a:r>
            <a:r>
              <a:rPr lang="et-EE" dirty="0" smtClean="0"/>
              <a:t> (</a:t>
            </a:r>
            <a:r>
              <a:rPr lang="et-EE" dirty="0" err="1" smtClean="0"/>
              <a:t>ethanol</a:t>
            </a:r>
            <a:r>
              <a:rPr lang="et-EE" dirty="0" smtClean="0"/>
              <a:t>)</a:t>
            </a:r>
            <a:endParaRPr lang="et-EE" dirty="0"/>
          </a:p>
          <a:p>
            <a:r>
              <a:rPr lang="et-EE" u="sng" dirty="0" err="1" smtClean="0"/>
              <a:t>Phosphates</a:t>
            </a:r>
            <a:r>
              <a:rPr lang="et-EE" u="sng" dirty="0" smtClean="0"/>
              <a:t>, </a:t>
            </a:r>
            <a:r>
              <a:rPr lang="et-EE" u="sng" dirty="0" err="1" smtClean="0"/>
              <a:t>nitrates</a:t>
            </a:r>
            <a:r>
              <a:rPr lang="et-EE" u="sng" dirty="0" smtClean="0"/>
              <a:t>, </a:t>
            </a:r>
            <a:r>
              <a:rPr lang="et-EE" u="sng" dirty="0" err="1" smtClean="0"/>
              <a:t>ammonium</a:t>
            </a:r>
            <a:r>
              <a:rPr lang="et-EE" dirty="0" smtClean="0"/>
              <a:t> - </a:t>
            </a:r>
            <a:r>
              <a:rPr lang="et-EE" dirty="0" err="1" smtClean="0"/>
              <a:t>Aquanal</a:t>
            </a:r>
            <a:r>
              <a:rPr lang="et-EE" dirty="0" smtClean="0"/>
              <a:t> </a:t>
            </a:r>
            <a:r>
              <a:rPr lang="et-EE" dirty="0" err="1" smtClean="0"/>
              <a:t>Ökotest</a:t>
            </a:r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 </a:t>
            </a:r>
            <a:r>
              <a:rPr lang="et-EE" dirty="0" err="1" smtClean="0"/>
              <a:t>Laboratory</a:t>
            </a:r>
            <a:endParaRPr lang="et-EE" dirty="0" smtClean="0"/>
          </a:p>
          <a:p>
            <a:r>
              <a:rPr lang="et-EE" u="sng" dirty="0" err="1" smtClean="0"/>
              <a:t>Hardness</a:t>
            </a:r>
            <a:r>
              <a:rPr lang="et-EE" dirty="0" smtClean="0"/>
              <a:t> - </a:t>
            </a:r>
            <a:r>
              <a:rPr lang="et-EE" dirty="0" err="1" smtClean="0"/>
              <a:t>Visocolor</a:t>
            </a:r>
            <a:r>
              <a:rPr lang="et-EE" dirty="0" smtClean="0"/>
              <a:t> HE </a:t>
            </a:r>
            <a:r>
              <a:rPr lang="et-EE" dirty="0" err="1" smtClean="0"/>
              <a:t>Gesamthärte</a:t>
            </a:r>
            <a:r>
              <a:rPr lang="et-EE" dirty="0" smtClean="0"/>
              <a:t> H 20 F</a:t>
            </a:r>
          </a:p>
          <a:p>
            <a:r>
              <a:rPr lang="et-EE" u="sng" dirty="0" err="1" smtClean="0"/>
              <a:t>Conductivity</a:t>
            </a:r>
            <a:r>
              <a:rPr lang="et-EE" dirty="0" smtClean="0"/>
              <a:t> - Milwaukee </a:t>
            </a:r>
            <a:r>
              <a:rPr lang="et-EE" dirty="0" err="1" smtClean="0"/>
              <a:t>electrical</a:t>
            </a:r>
            <a:r>
              <a:rPr lang="et-EE" dirty="0" smtClean="0"/>
              <a:t> </a:t>
            </a:r>
            <a:r>
              <a:rPr lang="et-EE" dirty="0" err="1" smtClean="0"/>
              <a:t>conductivity</a:t>
            </a:r>
            <a:r>
              <a:rPr lang="et-EE" dirty="0" smtClean="0"/>
              <a:t> </a:t>
            </a:r>
            <a:r>
              <a:rPr lang="et-EE" dirty="0" err="1" smtClean="0"/>
              <a:t>meter</a:t>
            </a:r>
            <a:endParaRPr lang="et-EE" dirty="0" smtClean="0"/>
          </a:p>
          <a:p>
            <a:r>
              <a:rPr lang="et-EE" u="sng" dirty="0" err="1" smtClean="0"/>
              <a:t>Dissolved</a:t>
            </a:r>
            <a:r>
              <a:rPr lang="et-EE" u="sng" dirty="0" smtClean="0"/>
              <a:t> </a:t>
            </a:r>
            <a:r>
              <a:rPr lang="et-EE" u="sng" dirty="0" err="1" smtClean="0"/>
              <a:t>oxygen</a:t>
            </a:r>
            <a:r>
              <a:rPr lang="et-EE" u="sng" dirty="0" smtClean="0"/>
              <a:t> </a:t>
            </a:r>
            <a:r>
              <a:rPr lang="et-EE" dirty="0" smtClean="0"/>
              <a:t>- </a:t>
            </a:r>
            <a:r>
              <a:rPr lang="et-EE" dirty="0" err="1" smtClean="0"/>
              <a:t>Visocolor</a:t>
            </a:r>
            <a:r>
              <a:rPr lang="et-EE" dirty="0" smtClean="0"/>
              <a:t> HE </a:t>
            </a:r>
            <a:r>
              <a:rPr lang="et-EE" dirty="0" err="1" smtClean="0"/>
              <a:t>Sauerstoff</a:t>
            </a:r>
            <a:r>
              <a:rPr lang="et-EE" dirty="0" smtClean="0"/>
              <a:t> SA 10</a:t>
            </a:r>
          </a:p>
          <a:p>
            <a:r>
              <a:rPr lang="et-EE" u="sng" dirty="0" err="1" smtClean="0"/>
              <a:t>pH</a:t>
            </a:r>
            <a:r>
              <a:rPr lang="et-EE" dirty="0" smtClean="0"/>
              <a:t> - Martini </a:t>
            </a:r>
            <a:r>
              <a:rPr lang="et-EE" dirty="0" err="1" smtClean="0"/>
              <a:t>instruments</a:t>
            </a:r>
            <a:r>
              <a:rPr lang="et-EE" dirty="0" smtClean="0"/>
              <a:t> </a:t>
            </a:r>
            <a:r>
              <a:rPr lang="et-EE" dirty="0" err="1" smtClean="0"/>
              <a:t>pH</a:t>
            </a:r>
            <a:r>
              <a:rPr lang="et-EE" dirty="0" smtClean="0"/>
              <a:t> </a:t>
            </a:r>
            <a:r>
              <a:rPr lang="et-EE" dirty="0" err="1" smtClean="0"/>
              <a:t>meter</a:t>
            </a:r>
            <a:endParaRPr lang="et-EE" dirty="0" smtClean="0"/>
          </a:p>
          <a:p>
            <a:r>
              <a:rPr lang="et-EE" u="sng" dirty="0" err="1" smtClean="0"/>
              <a:t>Colour</a:t>
            </a:r>
            <a:r>
              <a:rPr lang="et-EE" dirty="0" smtClean="0"/>
              <a:t> - </a:t>
            </a:r>
            <a:r>
              <a:rPr lang="et-EE" dirty="0" err="1" smtClean="0"/>
              <a:t>visually</a:t>
            </a:r>
            <a:endParaRPr lang="et-EE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t="-134" r="32244" b="1"/>
          <a:stretch/>
        </p:blipFill>
        <p:spPr>
          <a:xfrm>
            <a:off x="8461094" y="1837840"/>
            <a:ext cx="3730906" cy="502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86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lakes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 smtClean="0"/>
              <a:t>Purgatsi</a:t>
            </a:r>
            <a:endParaRPr lang="et-EE" dirty="0" smtClean="0"/>
          </a:p>
          <a:p>
            <a:r>
              <a:rPr lang="et-EE" dirty="0" smtClean="0"/>
              <a:t>Ahvenajärv</a:t>
            </a:r>
          </a:p>
          <a:p>
            <a:r>
              <a:rPr lang="et-EE" dirty="0" smtClean="0"/>
              <a:t>Linajärv</a:t>
            </a:r>
          </a:p>
          <a:p>
            <a:r>
              <a:rPr lang="et-EE" dirty="0" smtClean="0"/>
              <a:t>Sisalikujärv</a:t>
            </a:r>
          </a:p>
          <a:p>
            <a:r>
              <a:rPr lang="et-EE" dirty="0" smtClean="0"/>
              <a:t>Urbukse</a:t>
            </a:r>
          </a:p>
          <a:p>
            <a:endParaRPr lang="et-EE" dirty="0"/>
          </a:p>
          <a:p>
            <a:pPr marL="0" indent="0">
              <a:buNone/>
            </a:pPr>
            <a:r>
              <a:rPr lang="et-EE" sz="3200" dirty="0" smtClean="0"/>
              <a:t>All of </a:t>
            </a:r>
            <a:r>
              <a:rPr lang="et-EE" sz="3200" dirty="0" err="1" smtClean="0"/>
              <a:t>them</a:t>
            </a:r>
            <a:r>
              <a:rPr lang="et-EE" sz="3200" dirty="0" smtClean="0"/>
              <a:t> are </a:t>
            </a:r>
            <a:r>
              <a:rPr lang="et-EE" sz="3200" dirty="0" err="1" smtClean="0"/>
              <a:t>seepage</a:t>
            </a:r>
            <a:r>
              <a:rPr lang="et-EE" sz="3200" dirty="0" smtClean="0"/>
              <a:t> </a:t>
            </a:r>
            <a:r>
              <a:rPr lang="et-EE" sz="3200" dirty="0" err="1" smtClean="0"/>
              <a:t>lakes</a:t>
            </a:r>
            <a:r>
              <a:rPr lang="et-EE" sz="3200" dirty="0"/>
              <a:t> </a:t>
            </a:r>
            <a:r>
              <a:rPr lang="et-EE" sz="3200" dirty="0" smtClean="0"/>
              <a:t>– no </a:t>
            </a:r>
            <a:r>
              <a:rPr lang="et-EE" sz="3200" dirty="0" err="1" smtClean="0"/>
              <a:t>inflow</a:t>
            </a:r>
            <a:r>
              <a:rPr lang="et-EE" sz="3200" dirty="0" smtClean="0"/>
              <a:t> </a:t>
            </a:r>
            <a:r>
              <a:rPr lang="et-EE" sz="3200" dirty="0" err="1" smtClean="0"/>
              <a:t>or</a:t>
            </a:r>
            <a:r>
              <a:rPr lang="et-EE" sz="3200" dirty="0" smtClean="0"/>
              <a:t> </a:t>
            </a:r>
            <a:r>
              <a:rPr lang="et-EE" sz="3200" dirty="0" err="1" smtClean="0"/>
              <a:t>outflow</a:t>
            </a:r>
            <a:r>
              <a:rPr lang="et-EE" sz="3200" dirty="0" smtClean="0"/>
              <a:t>, feed </a:t>
            </a:r>
            <a:r>
              <a:rPr lang="et-EE" sz="3200" dirty="0" err="1" smtClean="0"/>
              <a:t>mainly</a:t>
            </a:r>
            <a:r>
              <a:rPr lang="et-EE" sz="3200" dirty="0" smtClean="0"/>
              <a:t> on </a:t>
            </a:r>
            <a:r>
              <a:rPr lang="et-EE" sz="3200" dirty="0" err="1" smtClean="0"/>
              <a:t>precipitation</a:t>
            </a:r>
            <a:r>
              <a:rPr lang="et-EE" sz="3200" dirty="0" smtClean="0"/>
              <a:t> and </a:t>
            </a:r>
            <a:r>
              <a:rPr lang="et-EE" sz="3200" dirty="0" err="1" smtClean="0"/>
              <a:t>ground</a:t>
            </a:r>
            <a:r>
              <a:rPr lang="et-EE" sz="3200" dirty="0" smtClean="0"/>
              <a:t> </a:t>
            </a:r>
            <a:r>
              <a:rPr lang="et-EE" sz="3200" dirty="0" err="1" smtClean="0"/>
              <a:t>water</a:t>
            </a:r>
            <a:r>
              <a:rPr lang="et-EE" sz="3200" dirty="0" smtClean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8116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424" y="0"/>
            <a:ext cx="7524521" cy="6868312"/>
          </a:xfrm>
        </p:spPr>
      </p:pic>
      <p:sp>
        <p:nvSpPr>
          <p:cNvPr id="3" name="TextBox 2"/>
          <p:cNvSpPr txBox="1"/>
          <p:nvPr/>
        </p:nvSpPr>
        <p:spPr>
          <a:xfrm>
            <a:off x="3624549" y="1211855"/>
            <a:ext cx="1388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Urbukse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0" y="2467778"/>
            <a:ext cx="1057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Sisaliku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7937" y="3536414"/>
            <a:ext cx="1046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Ahvena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97427" y="5673687"/>
            <a:ext cx="1311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Linajärv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4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Compared</a:t>
            </a:r>
            <a:r>
              <a:rPr lang="et-EE" dirty="0" smtClean="0"/>
              <a:t> </a:t>
            </a:r>
            <a:r>
              <a:rPr lang="et-EE" dirty="0" err="1" smtClean="0"/>
              <a:t>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 smtClean="0"/>
              <a:t>Temperature</a:t>
            </a:r>
            <a:endParaRPr lang="et-EE" dirty="0" smtClean="0"/>
          </a:p>
          <a:p>
            <a:r>
              <a:rPr lang="et-EE" dirty="0" err="1" smtClean="0"/>
              <a:t>Colour</a:t>
            </a:r>
            <a:endParaRPr lang="et-EE" dirty="0" smtClean="0"/>
          </a:p>
          <a:p>
            <a:r>
              <a:rPr lang="et-EE" dirty="0" err="1" smtClean="0"/>
              <a:t>Dissolved</a:t>
            </a:r>
            <a:r>
              <a:rPr lang="et-EE" dirty="0" smtClean="0"/>
              <a:t> </a:t>
            </a:r>
            <a:r>
              <a:rPr lang="et-EE" dirty="0" err="1" smtClean="0"/>
              <a:t>oxygen</a:t>
            </a:r>
            <a:endParaRPr lang="et-EE" dirty="0" smtClean="0"/>
          </a:p>
          <a:p>
            <a:r>
              <a:rPr lang="et-EE" dirty="0" err="1" smtClean="0"/>
              <a:t>Conductivity</a:t>
            </a:r>
            <a:endParaRPr lang="et-EE" dirty="0" smtClean="0"/>
          </a:p>
          <a:p>
            <a:r>
              <a:rPr lang="et-EE" dirty="0" err="1" smtClean="0"/>
              <a:t>pH</a:t>
            </a:r>
            <a:endParaRPr lang="et-EE" dirty="0" smtClean="0"/>
          </a:p>
          <a:p>
            <a:r>
              <a:rPr lang="et-EE" dirty="0" err="1" smtClean="0"/>
              <a:t>Amount</a:t>
            </a:r>
            <a:r>
              <a:rPr lang="et-EE" dirty="0" smtClean="0"/>
              <a:t> of </a:t>
            </a:r>
            <a:r>
              <a:rPr lang="et-EE" dirty="0" err="1" smtClean="0"/>
              <a:t>ammonium</a:t>
            </a:r>
            <a:r>
              <a:rPr lang="et-EE" dirty="0" smtClean="0"/>
              <a:t>, </a:t>
            </a:r>
            <a:r>
              <a:rPr lang="et-EE" dirty="0" err="1" smtClean="0"/>
              <a:t>nitrates</a:t>
            </a:r>
            <a:r>
              <a:rPr lang="et-EE" dirty="0" smtClean="0"/>
              <a:t> and </a:t>
            </a:r>
            <a:r>
              <a:rPr lang="et-EE" dirty="0" err="1" smtClean="0"/>
              <a:t>phosphates</a:t>
            </a:r>
            <a:endParaRPr lang="et-EE" dirty="0" smtClean="0"/>
          </a:p>
          <a:p>
            <a:r>
              <a:rPr lang="et-EE" dirty="0" err="1" smtClean="0"/>
              <a:t>Hardness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72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Work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9378"/>
            <a:ext cx="4527933" cy="3018622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003453" y="2100243"/>
            <a:ext cx="10515600" cy="4351338"/>
          </a:xfrm>
        </p:spPr>
        <p:txBody>
          <a:bodyPr/>
          <a:lstStyle/>
          <a:p>
            <a:pPr marL="0" indent="0" algn="r">
              <a:buNone/>
            </a:pPr>
            <a:endParaRPr lang="et-EE" dirty="0" smtClean="0"/>
          </a:p>
          <a:p>
            <a:pPr marL="0" indent="0" algn="r">
              <a:buNone/>
            </a:pPr>
            <a:endParaRPr lang="et-EE" dirty="0"/>
          </a:p>
          <a:p>
            <a:pPr marL="0" indent="0" algn="r">
              <a:buNone/>
            </a:pPr>
            <a:endParaRPr lang="et-EE" dirty="0" smtClean="0"/>
          </a:p>
          <a:p>
            <a:pPr marL="0" indent="0" algn="r">
              <a:buNone/>
            </a:pPr>
            <a:endParaRPr lang="et-EE" dirty="0"/>
          </a:p>
          <a:p>
            <a:pPr marL="0" indent="0" algn="r">
              <a:buNone/>
            </a:pPr>
            <a:endParaRPr lang="et-EE" dirty="0" smtClean="0"/>
          </a:p>
          <a:p>
            <a:pPr marL="0" indent="0" algn="r">
              <a:buNone/>
            </a:pPr>
            <a:r>
              <a:rPr lang="et-EE" sz="4400" dirty="0" err="1" smtClean="0">
                <a:latin typeface="+mj-lt"/>
              </a:rPr>
              <a:t>Methods</a:t>
            </a:r>
            <a:endParaRPr lang="et-EE" sz="4400" dirty="0" smtClean="0">
              <a:latin typeface="+mj-lt"/>
            </a:endParaRPr>
          </a:p>
          <a:p>
            <a:pPr marL="0" indent="0" algn="r">
              <a:buNone/>
            </a:pPr>
            <a:r>
              <a:rPr lang="et-EE" sz="4400" dirty="0" err="1" smtClean="0">
                <a:latin typeface="+mj-lt"/>
              </a:rPr>
              <a:t>Results</a:t>
            </a:r>
            <a:endParaRPr lang="en-US" sz="4400" dirty="0" smtClean="0">
              <a:latin typeface="+mj-lt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449" y="0"/>
            <a:ext cx="5585551" cy="37237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82830" y="2252434"/>
            <a:ext cx="5526679" cy="368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43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0769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15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68821"/>
              </p:ext>
            </p:extLst>
          </p:nvPr>
        </p:nvGraphicFramePr>
        <p:xfrm>
          <a:off x="370390" y="601885"/>
          <a:ext cx="10976658" cy="5440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6841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4040247"/>
              </p:ext>
            </p:extLst>
          </p:nvPr>
        </p:nvGraphicFramePr>
        <p:xfrm>
          <a:off x="838200" y="555585"/>
          <a:ext cx="10515600" cy="5621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777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Colour</a:t>
            </a:r>
            <a:r>
              <a:rPr lang="et-EE" dirty="0" smtClean="0"/>
              <a:t> of </a:t>
            </a:r>
            <a:r>
              <a:rPr lang="et-EE" dirty="0" err="1" smtClean="0"/>
              <a:t>the</a:t>
            </a:r>
            <a:r>
              <a:rPr lang="et-EE" dirty="0" smtClean="0"/>
              <a:t> lake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988443" cy="4351338"/>
          </a:xfrm>
        </p:spPr>
        <p:txBody>
          <a:bodyPr/>
          <a:lstStyle/>
          <a:p>
            <a:r>
              <a:rPr lang="et-EE" dirty="0" err="1" smtClean="0"/>
              <a:t>Purgatsi</a:t>
            </a:r>
            <a:r>
              <a:rPr lang="et-EE" dirty="0" smtClean="0"/>
              <a:t>: </a:t>
            </a:r>
            <a:r>
              <a:rPr lang="et-EE" dirty="0" err="1" smtClean="0"/>
              <a:t>green</a:t>
            </a:r>
            <a:endParaRPr lang="et-EE" dirty="0" smtClean="0"/>
          </a:p>
          <a:p>
            <a:r>
              <a:rPr lang="et-EE" dirty="0" smtClean="0"/>
              <a:t>Sisaliku: </a:t>
            </a:r>
            <a:r>
              <a:rPr lang="et-EE" dirty="0" err="1" smtClean="0"/>
              <a:t>green</a:t>
            </a:r>
            <a:r>
              <a:rPr lang="et-EE" dirty="0" smtClean="0"/>
              <a:t>/</a:t>
            </a:r>
            <a:r>
              <a:rPr lang="et-EE" dirty="0" err="1" smtClean="0"/>
              <a:t>brown</a:t>
            </a:r>
            <a:endParaRPr lang="et-EE" dirty="0" smtClean="0"/>
          </a:p>
          <a:p>
            <a:r>
              <a:rPr lang="et-EE" dirty="0" smtClean="0"/>
              <a:t>Urbukse: </a:t>
            </a:r>
            <a:r>
              <a:rPr lang="et-EE" dirty="0" err="1" smtClean="0"/>
              <a:t>green</a:t>
            </a:r>
            <a:endParaRPr lang="et-EE" dirty="0" smtClean="0"/>
          </a:p>
          <a:p>
            <a:r>
              <a:rPr lang="et-EE" dirty="0" smtClean="0"/>
              <a:t>Ahvena: </a:t>
            </a:r>
            <a:r>
              <a:rPr lang="et-EE" dirty="0" err="1" smtClean="0"/>
              <a:t>brown</a:t>
            </a:r>
            <a:endParaRPr lang="et-EE" dirty="0" smtClean="0"/>
          </a:p>
          <a:p>
            <a:r>
              <a:rPr lang="et-EE" dirty="0" smtClean="0"/>
              <a:t>Linajärv: </a:t>
            </a:r>
            <a:r>
              <a:rPr lang="et-EE" dirty="0" err="1"/>
              <a:t>b</a:t>
            </a:r>
            <a:r>
              <a:rPr lang="et-EE" dirty="0" err="1" smtClean="0"/>
              <a:t>rown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814" y="1697208"/>
            <a:ext cx="7741186" cy="516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3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810487"/>
              </p:ext>
            </p:extLst>
          </p:nvPr>
        </p:nvGraphicFramePr>
        <p:xfrm>
          <a:off x="838200" y="509286"/>
          <a:ext cx="10515600" cy="5667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4968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Phosphates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key</a:t>
            </a:r>
            <a:r>
              <a:rPr lang="et-EE" dirty="0" smtClean="0"/>
              <a:t> </a:t>
            </a:r>
            <a:r>
              <a:rPr lang="et-EE" dirty="0" err="1" smtClean="0"/>
              <a:t>nutrient</a:t>
            </a:r>
            <a:r>
              <a:rPr lang="et-EE" dirty="0" smtClean="0"/>
              <a:t> </a:t>
            </a:r>
            <a:r>
              <a:rPr lang="et-EE" dirty="0" err="1" smtClean="0"/>
              <a:t>affecting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amount</a:t>
            </a:r>
            <a:r>
              <a:rPr lang="et-EE" dirty="0" smtClean="0"/>
              <a:t> of </a:t>
            </a:r>
            <a:r>
              <a:rPr lang="et-EE" dirty="0" err="1" smtClean="0"/>
              <a:t>algae</a:t>
            </a:r>
            <a:r>
              <a:rPr lang="et-EE" dirty="0" smtClean="0"/>
              <a:t> and </a:t>
            </a:r>
            <a:r>
              <a:rPr lang="et-EE" dirty="0" err="1" smtClean="0"/>
              <a:t>weed</a:t>
            </a:r>
            <a:r>
              <a:rPr lang="et-EE" dirty="0" smtClean="0"/>
              <a:t> </a:t>
            </a:r>
            <a:r>
              <a:rPr lang="et-EE" dirty="0" err="1" smtClean="0"/>
              <a:t>growth</a:t>
            </a: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r>
              <a:rPr lang="et-EE" dirty="0" err="1" smtClean="0"/>
              <a:t>Also</a:t>
            </a:r>
            <a:r>
              <a:rPr lang="et-EE" dirty="0" smtClean="0"/>
              <a:t> </a:t>
            </a:r>
            <a:r>
              <a:rPr lang="et-EE" dirty="0" err="1" smtClean="0"/>
              <a:t>important</a:t>
            </a:r>
            <a:r>
              <a:rPr lang="et-EE" dirty="0" smtClean="0"/>
              <a:t> </a:t>
            </a:r>
            <a:r>
              <a:rPr lang="et-EE" dirty="0" err="1" smtClean="0"/>
              <a:t>for</a:t>
            </a:r>
            <a:r>
              <a:rPr lang="et-EE" dirty="0" smtClean="0"/>
              <a:t> </a:t>
            </a:r>
            <a:r>
              <a:rPr lang="et-EE" dirty="0" err="1" smtClean="0"/>
              <a:t>plant</a:t>
            </a:r>
            <a:r>
              <a:rPr lang="et-EE" dirty="0" smtClean="0"/>
              <a:t> </a:t>
            </a:r>
            <a:r>
              <a:rPr lang="et-EE" dirty="0" err="1" smtClean="0"/>
              <a:t>growth</a:t>
            </a:r>
            <a:endParaRPr lang="et-EE" dirty="0" smtClean="0"/>
          </a:p>
          <a:p>
            <a:pPr marL="0" indent="0">
              <a:buNone/>
            </a:pPr>
            <a:endParaRPr lang="et-EE" dirty="0"/>
          </a:p>
          <a:p>
            <a:pPr marL="0" indent="0">
              <a:buNone/>
            </a:pPr>
            <a:endParaRPr lang="et-EE" dirty="0" smtClean="0"/>
          </a:p>
          <a:p>
            <a:pPr marL="0" indent="0">
              <a:buNone/>
            </a:pPr>
            <a:r>
              <a:rPr lang="et-EE" dirty="0" err="1" smtClean="0"/>
              <a:t>Key</a:t>
            </a:r>
            <a:r>
              <a:rPr lang="et-EE" dirty="0" smtClean="0"/>
              <a:t> </a:t>
            </a:r>
            <a:r>
              <a:rPr lang="et-EE" dirty="0" err="1" smtClean="0"/>
              <a:t>indicator</a:t>
            </a:r>
            <a:r>
              <a:rPr lang="et-EE" dirty="0" smtClean="0"/>
              <a:t> of </a:t>
            </a:r>
            <a:r>
              <a:rPr lang="et-EE" dirty="0" err="1" smtClean="0"/>
              <a:t>pollution</a:t>
            </a:r>
            <a:r>
              <a:rPr lang="et-EE" dirty="0" smtClean="0"/>
              <a:t>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523281"/>
            <a:ext cx="30672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4400" dirty="0" err="1" smtClean="0">
                <a:latin typeface="+mj-lt"/>
              </a:rPr>
              <a:t>Nitrates</a:t>
            </a:r>
            <a:r>
              <a:rPr lang="et-EE" sz="4400" dirty="0" smtClean="0">
                <a:latin typeface="+mj-lt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897932"/>
            <a:ext cx="29399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4400" dirty="0" err="1" smtClean="0">
                <a:latin typeface="+mj-lt"/>
              </a:rPr>
              <a:t>Ammonium</a:t>
            </a:r>
            <a:endParaRPr 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1643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8467" y="5564248"/>
            <a:ext cx="10775066" cy="101017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t-EE" sz="3600" dirty="0" err="1" smtClean="0"/>
              <a:t>Very</a:t>
            </a:r>
            <a:r>
              <a:rPr lang="et-EE" sz="3600" dirty="0" smtClean="0"/>
              <a:t> </a:t>
            </a:r>
            <a:r>
              <a:rPr lang="et-EE" sz="3600" dirty="0" err="1" smtClean="0"/>
              <a:t>soft</a:t>
            </a:r>
            <a:r>
              <a:rPr lang="et-EE" sz="3600" dirty="0" smtClean="0"/>
              <a:t> </a:t>
            </a:r>
            <a:r>
              <a:rPr lang="et-EE" sz="3600" dirty="0" err="1" smtClean="0"/>
              <a:t>water</a:t>
            </a:r>
            <a:r>
              <a:rPr lang="et-EE" sz="3600" dirty="0" smtClean="0"/>
              <a:t> (0,5 </a:t>
            </a:r>
            <a:r>
              <a:rPr lang="et-EE" sz="3600" dirty="0" err="1" smtClean="0"/>
              <a:t>mmol</a:t>
            </a:r>
            <a:r>
              <a:rPr lang="et-EE" sz="3600" dirty="0" smtClean="0"/>
              <a:t>/l </a:t>
            </a:r>
            <a:r>
              <a:rPr lang="et-EE" sz="3600" dirty="0" err="1" smtClean="0"/>
              <a:t>or</a:t>
            </a:r>
            <a:r>
              <a:rPr lang="et-EE" sz="3600" dirty="0" smtClean="0"/>
              <a:t> </a:t>
            </a:r>
            <a:r>
              <a:rPr lang="et-EE" sz="3600" dirty="0" err="1" smtClean="0"/>
              <a:t>less</a:t>
            </a:r>
            <a:r>
              <a:rPr lang="et-EE" sz="3600" dirty="0" smtClean="0"/>
              <a:t>) =&gt; </a:t>
            </a:r>
            <a:r>
              <a:rPr lang="et-EE" sz="3600" dirty="0" err="1" smtClean="0"/>
              <a:t>few</a:t>
            </a:r>
            <a:r>
              <a:rPr lang="et-EE" sz="3600" dirty="0" smtClean="0"/>
              <a:t> </a:t>
            </a:r>
            <a:r>
              <a:rPr lang="et-EE" sz="3600" dirty="0" err="1" smtClean="0"/>
              <a:t>minerals</a:t>
            </a:r>
            <a:endParaRPr lang="et-EE" sz="3600" dirty="0" smtClean="0"/>
          </a:p>
          <a:p>
            <a:pPr marL="0" indent="0">
              <a:buNone/>
            </a:pPr>
            <a:r>
              <a:rPr lang="et-EE" sz="3600" dirty="0" err="1" smtClean="0"/>
              <a:t>Conductivity</a:t>
            </a:r>
            <a:r>
              <a:rPr lang="et-EE" sz="3600" dirty="0" smtClean="0"/>
              <a:t> </a:t>
            </a:r>
            <a:r>
              <a:rPr lang="et-EE" sz="3600" dirty="0" err="1" smtClean="0"/>
              <a:t>very</a:t>
            </a:r>
            <a:r>
              <a:rPr lang="et-EE" sz="3600" dirty="0" smtClean="0"/>
              <a:t> </a:t>
            </a:r>
            <a:r>
              <a:rPr lang="et-EE" sz="3600" dirty="0" err="1" smtClean="0"/>
              <a:t>low</a:t>
            </a:r>
            <a:r>
              <a:rPr lang="et-EE" sz="3600" dirty="0" smtClean="0"/>
              <a:t> (7-30 µS)</a:t>
            </a:r>
            <a:endParaRPr lang="en-US" sz="3600" dirty="0"/>
          </a:p>
        </p:txBody>
      </p:sp>
      <p:graphicFrame>
        <p:nvGraphicFramePr>
          <p:cNvPr id="17" name="Chart 16"/>
          <p:cNvGraphicFramePr/>
          <p:nvPr>
            <p:extLst>
              <p:ext uri="{D42A27DB-BD31-4B8C-83A1-F6EECF244321}">
                <p14:modId xmlns:p14="http://schemas.microsoft.com/office/powerpoint/2010/main" val="878574874"/>
              </p:ext>
            </p:extLst>
          </p:nvPr>
        </p:nvGraphicFramePr>
        <p:xfrm>
          <a:off x="1997276" y="365125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6208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 smtClean="0"/>
              <a:t>Lakes</a:t>
            </a:r>
            <a:r>
              <a:rPr lang="et-EE" dirty="0" smtClean="0"/>
              <a:t> are </a:t>
            </a:r>
            <a:r>
              <a:rPr lang="et-EE" dirty="0" err="1" smtClean="0"/>
              <a:t>green</a:t>
            </a:r>
            <a:r>
              <a:rPr lang="et-EE" dirty="0" smtClean="0"/>
              <a:t> </a:t>
            </a:r>
            <a:r>
              <a:rPr lang="et-EE" dirty="0" err="1" smtClean="0"/>
              <a:t>because</a:t>
            </a:r>
            <a:r>
              <a:rPr lang="et-EE" dirty="0" smtClean="0"/>
              <a:t> of </a:t>
            </a:r>
            <a:r>
              <a:rPr lang="et-EE" dirty="0" err="1" smtClean="0"/>
              <a:t>algal</a:t>
            </a:r>
            <a:r>
              <a:rPr lang="et-EE" dirty="0" smtClean="0"/>
              <a:t> </a:t>
            </a:r>
            <a:r>
              <a:rPr lang="et-EE" dirty="0" err="1" smtClean="0"/>
              <a:t>blooming</a:t>
            </a:r>
            <a:r>
              <a:rPr lang="et-EE" dirty="0" smtClean="0"/>
              <a:t> (</a:t>
            </a:r>
            <a:r>
              <a:rPr lang="et-EE" dirty="0" err="1" smtClean="0"/>
              <a:t>blue-green</a:t>
            </a:r>
            <a:r>
              <a:rPr lang="et-EE" dirty="0" smtClean="0"/>
              <a:t> </a:t>
            </a:r>
            <a:r>
              <a:rPr lang="et-EE" dirty="0" err="1" smtClean="0"/>
              <a:t>algae</a:t>
            </a:r>
            <a:r>
              <a:rPr lang="et-EE" dirty="0" smtClean="0"/>
              <a:t>)</a:t>
            </a:r>
          </a:p>
          <a:p>
            <a:r>
              <a:rPr lang="et-EE" dirty="0" err="1" smtClean="0"/>
              <a:t>There</a:t>
            </a:r>
            <a:r>
              <a:rPr lang="et-EE" dirty="0" smtClean="0"/>
              <a:t>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algal</a:t>
            </a:r>
            <a:r>
              <a:rPr lang="et-EE" dirty="0" smtClean="0"/>
              <a:t> </a:t>
            </a:r>
            <a:r>
              <a:rPr lang="et-EE" dirty="0" err="1" smtClean="0"/>
              <a:t>bloom</a:t>
            </a:r>
            <a:r>
              <a:rPr lang="et-EE" dirty="0" smtClean="0"/>
              <a:t> </a:t>
            </a:r>
            <a:r>
              <a:rPr lang="et-EE" dirty="0" err="1" smtClean="0"/>
              <a:t>because</a:t>
            </a:r>
            <a:r>
              <a:rPr lang="et-EE" dirty="0" smtClean="0"/>
              <a:t> of </a:t>
            </a:r>
            <a:r>
              <a:rPr lang="et-EE" dirty="0" err="1" smtClean="0"/>
              <a:t>enough</a:t>
            </a:r>
            <a:r>
              <a:rPr lang="et-EE" dirty="0" smtClean="0"/>
              <a:t> </a:t>
            </a:r>
            <a:r>
              <a:rPr lang="et-EE" dirty="0" err="1" smtClean="0"/>
              <a:t>nutrients</a:t>
            </a:r>
            <a:r>
              <a:rPr lang="et-EE" dirty="0" smtClean="0"/>
              <a:t> </a:t>
            </a:r>
          </a:p>
          <a:p>
            <a:r>
              <a:rPr lang="et-EE" dirty="0" err="1" smtClean="0"/>
              <a:t>High</a:t>
            </a:r>
            <a:r>
              <a:rPr lang="et-EE" dirty="0" smtClean="0"/>
              <a:t> </a:t>
            </a:r>
            <a:r>
              <a:rPr lang="et-EE" dirty="0" err="1" smtClean="0"/>
              <a:t>levels</a:t>
            </a:r>
            <a:r>
              <a:rPr lang="et-EE" dirty="0" smtClean="0"/>
              <a:t> of </a:t>
            </a:r>
            <a:r>
              <a:rPr lang="et-EE" dirty="0" err="1" smtClean="0"/>
              <a:t>nutrients</a:t>
            </a:r>
            <a:r>
              <a:rPr lang="et-EE" dirty="0" smtClean="0"/>
              <a:t> </a:t>
            </a:r>
            <a:r>
              <a:rPr lang="et-EE" dirty="0" err="1" smtClean="0"/>
              <a:t>were</a:t>
            </a:r>
            <a:r>
              <a:rPr lang="et-EE" dirty="0" smtClean="0"/>
              <a:t> </a:t>
            </a:r>
            <a:r>
              <a:rPr lang="et-EE" dirty="0" err="1" smtClean="0"/>
              <a:t>not</a:t>
            </a:r>
            <a:r>
              <a:rPr lang="et-EE" dirty="0" smtClean="0"/>
              <a:t> </a:t>
            </a:r>
            <a:r>
              <a:rPr lang="et-EE" dirty="0" err="1" smtClean="0"/>
              <a:t>found</a:t>
            </a:r>
            <a:endParaRPr lang="et-EE" dirty="0" smtClean="0"/>
          </a:p>
          <a:p>
            <a:r>
              <a:rPr lang="et-EE" dirty="0" err="1" smtClean="0"/>
              <a:t>The</a:t>
            </a:r>
            <a:r>
              <a:rPr lang="et-EE" dirty="0" smtClean="0"/>
              <a:t> 5 </a:t>
            </a:r>
            <a:r>
              <a:rPr lang="et-EE" dirty="0" err="1" smtClean="0"/>
              <a:t>lakes</a:t>
            </a:r>
            <a:r>
              <a:rPr lang="et-EE" dirty="0" smtClean="0"/>
              <a:t> are </a:t>
            </a:r>
            <a:r>
              <a:rPr lang="et-EE" dirty="0" err="1" smtClean="0"/>
              <a:t>similar</a:t>
            </a:r>
            <a:r>
              <a:rPr lang="et-EE" dirty="0" smtClean="0"/>
              <a:t>: </a:t>
            </a:r>
            <a:r>
              <a:rPr lang="et-EE" dirty="0" err="1" smtClean="0"/>
              <a:t>very</a:t>
            </a:r>
            <a:r>
              <a:rPr lang="et-EE" dirty="0" smtClean="0"/>
              <a:t> </a:t>
            </a:r>
            <a:r>
              <a:rPr lang="et-EE" dirty="0" err="1" smtClean="0"/>
              <a:t>soft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, </a:t>
            </a:r>
            <a:r>
              <a:rPr lang="et-EE" dirty="0" err="1" smtClean="0"/>
              <a:t>low</a:t>
            </a:r>
            <a:r>
              <a:rPr lang="et-EE" dirty="0" smtClean="0"/>
              <a:t> </a:t>
            </a:r>
            <a:r>
              <a:rPr lang="et-EE" dirty="0" err="1" smtClean="0"/>
              <a:t>conductivity</a:t>
            </a:r>
            <a:r>
              <a:rPr lang="et-EE" dirty="0" smtClean="0"/>
              <a:t>, no </a:t>
            </a:r>
            <a:r>
              <a:rPr lang="et-EE" dirty="0" err="1" smtClean="0"/>
              <a:t>phosphates</a:t>
            </a:r>
            <a:r>
              <a:rPr lang="et-EE" dirty="0" smtClean="0"/>
              <a:t> </a:t>
            </a:r>
            <a:r>
              <a:rPr lang="et-EE" dirty="0" err="1" smtClean="0"/>
              <a:t>found</a:t>
            </a:r>
            <a:r>
              <a:rPr lang="et-EE" dirty="0" smtClean="0"/>
              <a:t>, </a:t>
            </a:r>
            <a:r>
              <a:rPr lang="et-EE" dirty="0" err="1" smtClean="0"/>
              <a:t>low</a:t>
            </a:r>
            <a:r>
              <a:rPr lang="et-EE" dirty="0" smtClean="0"/>
              <a:t> </a:t>
            </a:r>
            <a:r>
              <a:rPr lang="et-EE" dirty="0" err="1" smtClean="0"/>
              <a:t>level</a:t>
            </a:r>
            <a:r>
              <a:rPr lang="et-EE" dirty="0" smtClean="0"/>
              <a:t> of </a:t>
            </a:r>
            <a:r>
              <a:rPr lang="et-EE" dirty="0" err="1" smtClean="0"/>
              <a:t>nitrates</a:t>
            </a:r>
            <a:r>
              <a:rPr lang="et-EE" dirty="0" smtClean="0"/>
              <a:t> and </a:t>
            </a:r>
            <a:r>
              <a:rPr lang="et-EE" dirty="0" err="1" smtClean="0"/>
              <a:t>ammonium</a:t>
            </a:r>
            <a:r>
              <a:rPr lang="et-EE" dirty="0" smtClean="0"/>
              <a:t>. </a:t>
            </a:r>
          </a:p>
          <a:p>
            <a:r>
              <a:rPr lang="et-EE" dirty="0" err="1" smtClean="0"/>
              <a:t>pH</a:t>
            </a:r>
            <a:r>
              <a:rPr lang="et-EE" dirty="0" smtClean="0"/>
              <a:t> </a:t>
            </a:r>
            <a:r>
              <a:rPr lang="et-EE" dirty="0" err="1" smtClean="0"/>
              <a:t>different</a:t>
            </a:r>
            <a:r>
              <a:rPr lang="et-EE" dirty="0" smtClean="0"/>
              <a:t> – 6,5 - 10</a:t>
            </a:r>
          </a:p>
          <a:p>
            <a:r>
              <a:rPr lang="et-EE" dirty="0" smtClean="0"/>
              <a:t>Lake Linajärv </a:t>
            </a:r>
            <a:r>
              <a:rPr lang="et-EE" dirty="0" err="1" smtClean="0"/>
              <a:t>is</a:t>
            </a:r>
            <a:r>
              <a:rPr lang="et-EE" dirty="0" smtClean="0"/>
              <a:t> </a:t>
            </a:r>
            <a:r>
              <a:rPr lang="et-EE" dirty="0" err="1" smtClean="0"/>
              <a:t>surrounded</a:t>
            </a:r>
            <a:r>
              <a:rPr lang="et-EE" dirty="0" smtClean="0"/>
              <a:t> </a:t>
            </a:r>
            <a:r>
              <a:rPr lang="et-EE" dirty="0" err="1" smtClean="0"/>
              <a:t>by</a:t>
            </a:r>
            <a:r>
              <a:rPr lang="et-EE" dirty="0" smtClean="0"/>
              <a:t> peat </a:t>
            </a:r>
            <a:r>
              <a:rPr lang="et-EE" dirty="0" err="1" smtClean="0"/>
              <a:t>moss</a:t>
            </a:r>
            <a:r>
              <a:rPr lang="et-EE" dirty="0" smtClean="0"/>
              <a:t>, </a:t>
            </a:r>
            <a:r>
              <a:rPr lang="et-EE" dirty="0" err="1" smtClean="0"/>
              <a:t>it`s</a:t>
            </a:r>
            <a:r>
              <a:rPr lang="et-EE" dirty="0" smtClean="0"/>
              <a:t>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most</a:t>
            </a:r>
            <a:r>
              <a:rPr lang="et-EE" dirty="0" smtClean="0"/>
              <a:t> </a:t>
            </a:r>
            <a:r>
              <a:rPr lang="et-EE" dirty="0" err="1" smtClean="0"/>
              <a:t>different</a:t>
            </a:r>
            <a:r>
              <a:rPr lang="et-EE" dirty="0" smtClean="0"/>
              <a:t> lake (</a:t>
            </a:r>
            <a:r>
              <a:rPr lang="et-EE" dirty="0" err="1" smtClean="0"/>
              <a:t>brown</a:t>
            </a:r>
            <a:r>
              <a:rPr lang="et-EE" dirty="0" smtClean="0"/>
              <a:t> </a:t>
            </a:r>
            <a:r>
              <a:rPr lang="et-EE" smtClean="0"/>
              <a:t>clear </a:t>
            </a:r>
            <a:r>
              <a:rPr lang="et-EE" dirty="0" err="1" smtClean="0"/>
              <a:t>acidic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, no </a:t>
            </a:r>
            <a:r>
              <a:rPr lang="et-EE" dirty="0" err="1" smtClean="0"/>
              <a:t>algal</a:t>
            </a:r>
            <a:r>
              <a:rPr lang="et-EE" dirty="0" smtClean="0"/>
              <a:t> </a:t>
            </a:r>
            <a:r>
              <a:rPr lang="et-EE" dirty="0" err="1" smtClean="0"/>
              <a:t>bloom</a:t>
            </a:r>
            <a:r>
              <a:rPr lang="et-EE" dirty="0" smtClean="0"/>
              <a:t>)</a:t>
            </a:r>
          </a:p>
          <a:p>
            <a:endParaRPr lang="et-EE" dirty="0" smtClean="0"/>
          </a:p>
          <a:p>
            <a:endParaRPr lang="et-E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30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five</a:t>
            </a:r>
            <a:r>
              <a:rPr lang="et-EE" dirty="0" smtClean="0"/>
              <a:t> </a:t>
            </a:r>
            <a:r>
              <a:rPr lang="et-EE" dirty="0" err="1" smtClean="0"/>
              <a:t>investigated</a:t>
            </a:r>
            <a:r>
              <a:rPr lang="et-EE" dirty="0" smtClean="0"/>
              <a:t> </a:t>
            </a:r>
            <a:r>
              <a:rPr lang="et-EE" dirty="0" err="1" smtClean="0"/>
              <a:t>lakes</a:t>
            </a:r>
            <a:r>
              <a:rPr lang="et-EE" dirty="0" smtClean="0"/>
              <a:t> are </a:t>
            </a:r>
            <a:r>
              <a:rPr lang="et-EE" dirty="0" err="1" smtClean="0"/>
              <a:t>endangered</a:t>
            </a:r>
            <a:r>
              <a:rPr lang="et-EE" dirty="0" smtClean="0"/>
              <a:t> </a:t>
            </a:r>
            <a:r>
              <a:rPr lang="et-EE" dirty="0" err="1" smtClean="0"/>
              <a:t>because</a:t>
            </a:r>
            <a:r>
              <a:rPr lang="et-EE" dirty="0" smtClean="0"/>
              <a:t> </a:t>
            </a:r>
            <a:r>
              <a:rPr lang="et-EE" dirty="0" err="1" smtClean="0"/>
              <a:t>they</a:t>
            </a:r>
            <a:r>
              <a:rPr lang="et-EE" dirty="0" smtClean="0"/>
              <a:t> </a:t>
            </a:r>
            <a:r>
              <a:rPr lang="et-EE" dirty="0" err="1" smtClean="0"/>
              <a:t>have</a:t>
            </a:r>
            <a:r>
              <a:rPr lang="et-EE" dirty="0" smtClean="0"/>
              <a:t> </a:t>
            </a:r>
            <a:r>
              <a:rPr lang="et-EE" dirty="0" err="1" smtClean="0"/>
              <a:t>very</a:t>
            </a:r>
            <a:r>
              <a:rPr lang="et-EE" dirty="0" smtClean="0"/>
              <a:t> </a:t>
            </a:r>
            <a:r>
              <a:rPr lang="et-EE" dirty="0" err="1" smtClean="0"/>
              <a:t>soft</a:t>
            </a:r>
            <a:r>
              <a:rPr lang="et-EE" dirty="0" smtClean="0"/>
              <a:t> </a:t>
            </a:r>
            <a:r>
              <a:rPr lang="et-EE" dirty="0" err="1" smtClean="0"/>
              <a:t>water</a:t>
            </a:r>
            <a:r>
              <a:rPr lang="et-EE" dirty="0" smtClean="0"/>
              <a:t>, </a:t>
            </a:r>
            <a:r>
              <a:rPr lang="et-EE" dirty="0" err="1" smtClean="0"/>
              <a:t>low</a:t>
            </a:r>
            <a:r>
              <a:rPr lang="et-EE" dirty="0" smtClean="0"/>
              <a:t> </a:t>
            </a:r>
            <a:r>
              <a:rPr lang="et-EE" dirty="0" err="1" smtClean="0"/>
              <a:t>level</a:t>
            </a:r>
            <a:r>
              <a:rPr lang="et-EE" dirty="0" smtClean="0"/>
              <a:t> of </a:t>
            </a:r>
            <a:r>
              <a:rPr lang="et-EE" dirty="0" err="1" smtClean="0"/>
              <a:t>minerals</a:t>
            </a:r>
            <a:r>
              <a:rPr lang="et-EE" dirty="0" smtClean="0"/>
              <a:t>. </a:t>
            </a:r>
          </a:p>
          <a:p>
            <a:r>
              <a:rPr lang="et-EE" dirty="0" err="1" smtClean="0"/>
              <a:t>They</a:t>
            </a:r>
            <a:r>
              <a:rPr lang="et-EE" dirty="0" smtClean="0"/>
              <a:t> </a:t>
            </a:r>
            <a:r>
              <a:rPr lang="et-EE" dirty="0" err="1" smtClean="0"/>
              <a:t>used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be</a:t>
            </a:r>
            <a:r>
              <a:rPr lang="et-EE" dirty="0" smtClean="0"/>
              <a:t> </a:t>
            </a:r>
            <a:r>
              <a:rPr lang="et-EE" dirty="0" err="1" smtClean="0"/>
              <a:t>oligotrophic</a:t>
            </a:r>
            <a:r>
              <a:rPr lang="et-EE" dirty="0" smtClean="0"/>
              <a:t> </a:t>
            </a:r>
            <a:r>
              <a:rPr lang="et-EE" dirty="0" err="1" smtClean="0"/>
              <a:t>lakes</a:t>
            </a:r>
            <a:r>
              <a:rPr lang="et-EE" dirty="0" smtClean="0"/>
              <a:t> </a:t>
            </a:r>
            <a:r>
              <a:rPr lang="et-EE" dirty="0" err="1" smtClean="0"/>
              <a:t>but</a:t>
            </a:r>
            <a:r>
              <a:rPr lang="et-EE" dirty="0" smtClean="0"/>
              <a:t> </a:t>
            </a:r>
            <a:r>
              <a:rPr lang="et-EE" dirty="0" err="1" smtClean="0"/>
              <a:t>now</a:t>
            </a:r>
            <a:r>
              <a:rPr lang="et-EE" dirty="0" smtClean="0"/>
              <a:t> </a:t>
            </a:r>
            <a:r>
              <a:rPr lang="et-EE" dirty="0" err="1" smtClean="0"/>
              <a:t>they</a:t>
            </a:r>
            <a:r>
              <a:rPr lang="et-EE" dirty="0" smtClean="0"/>
              <a:t> </a:t>
            </a:r>
            <a:r>
              <a:rPr lang="et-EE" dirty="0" err="1" smtClean="0"/>
              <a:t>might</a:t>
            </a:r>
            <a:r>
              <a:rPr lang="et-EE" dirty="0" smtClean="0"/>
              <a:t> </a:t>
            </a:r>
            <a:r>
              <a:rPr lang="et-EE" dirty="0" err="1" smtClean="0"/>
              <a:t>be</a:t>
            </a:r>
            <a:r>
              <a:rPr lang="et-EE" dirty="0" smtClean="0"/>
              <a:t> </a:t>
            </a:r>
            <a:r>
              <a:rPr lang="et-EE" dirty="0" err="1" smtClean="0"/>
              <a:t>changing</a:t>
            </a:r>
            <a:r>
              <a:rPr lang="et-EE" dirty="0" smtClean="0"/>
              <a:t> (</a:t>
            </a:r>
            <a:r>
              <a:rPr lang="et-EE" dirty="0" err="1" smtClean="0"/>
              <a:t>eutrophication</a:t>
            </a:r>
            <a:r>
              <a:rPr lang="et-EE" dirty="0" smtClean="0"/>
              <a:t>, </a:t>
            </a:r>
            <a:r>
              <a:rPr lang="et-EE" dirty="0" err="1" smtClean="0"/>
              <a:t>algal</a:t>
            </a:r>
            <a:r>
              <a:rPr lang="et-EE" dirty="0" smtClean="0"/>
              <a:t> </a:t>
            </a:r>
            <a:r>
              <a:rPr lang="et-EE" dirty="0" err="1" smtClean="0"/>
              <a:t>bloom</a:t>
            </a:r>
            <a:r>
              <a:rPr lang="et-EE" dirty="0" smtClean="0"/>
              <a:t>)</a:t>
            </a:r>
          </a:p>
          <a:p>
            <a:r>
              <a:rPr lang="et-EE" dirty="0" err="1" smtClean="0"/>
              <a:t>Very</a:t>
            </a:r>
            <a:r>
              <a:rPr lang="et-EE" dirty="0" smtClean="0"/>
              <a:t> </a:t>
            </a:r>
            <a:r>
              <a:rPr lang="et-EE" dirty="0" err="1" smtClean="0"/>
              <a:t>deep</a:t>
            </a:r>
            <a:r>
              <a:rPr lang="et-EE" dirty="0" smtClean="0"/>
              <a:t> </a:t>
            </a:r>
            <a:r>
              <a:rPr lang="et-EE" dirty="0" err="1" smtClean="0"/>
              <a:t>conclusions</a:t>
            </a:r>
            <a:r>
              <a:rPr lang="et-EE" dirty="0" smtClean="0"/>
              <a:t> </a:t>
            </a:r>
            <a:r>
              <a:rPr lang="et-EE" dirty="0" err="1" smtClean="0"/>
              <a:t>not</a:t>
            </a:r>
            <a:r>
              <a:rPr lang="et-EE" dirty="0" smtClean="0"/>
              <a:t> </a:t>
            </a:r>
            <a:r>
              <a:rPr lang="et-EE" dirty="0" err="1" smtClean="0"/>
              <a:t>possible</a:t>
            </a:r>
            <a:r>
              <a:rPr lang="et-EE" dirty="0" smtClean="0"/>
              <a:t> – </a:t>
            </a:r>
            <a:r>
              <a:rPr lang="et-EE" dirty="0" err="1" smtClean="0"/>
              <a:t>not</a:t>
            </a:r>
            <a:r>
              <a:rPr lang="et-EE" dirty="0" smtClean="0"/>
              <a:t> </a:t>
            </a:r>
            <a:r>
              <a:rPr lang="et-EE" dirty="0" err="1" smtClean="0"/>
              <a:t>enough</a:t>
            </a:r>
            <a:r>
              <a:rPr lang="et-EE" dirty="0" smtClean="0"/>
              <a:t> </a:t>
            </a:r>
            <a:r>
              <a:rPr lang="et-EE" dirty="0" err="1" smtClean="0"/>
              <a:t>data</a:t>
            </a:r>
            <a:r>
              <a:rPr lang="et-EE" dirty="0" smtClean="0"/>
              <a:t>, test kits </a:t>
            </a:r>
            <a:r>
              <a:rPr lang="et-EE" dirty="0" err="1" smtClean="0"/>
              <a:t>not</a:t>
            </a:r>
            <a:r>
              <a:rPr lang="et-EE" dirty="0" smtClean="0"/>
              <a:t> </a:t>
            </a:r>
            <a:r>
              <a:rPr lang="et-EE" dirty="0" err="1" smtClean="0"/>
              <a:t>sensitive</a:t>
            </a:r>
            <a:r>
              <a:rPr lang="et-EE" dirty="0" smtClean="0"/>
              <a:t> </a:t>
            </a:r>
            <a:r>
              <a:rPr lang="et-EE" dirty="0" err="1" smtClean="0"/>
              <a:t>enough</a:t>
            </a:r>
            <a:endParaRPr lang="et-E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64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Animals</a:t>
            </a:r>
            <a:r>
              <a:rPr lang="et-EE" dirty="0" smtClean="0"/>
              <a:t> </a:t>
            </a:r>
            <a:r>
              <a:rPr lang="et-EE" dirty="0" err="1" smtClean="0"/>
              <a:t>we</a:t>
            </a:r>
            <a:r>
              <a:rPr lang="et-EE" dirty="0" smtClean="0"/>
              <a:t> </a:t>
            </a:r>
            <a:r>
              <a:rPr lang="et-EE" dirty="0" err="1" smtClean="0"/>
              <a:t>met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8" r="14191"/>
          <a:stretch/>
        </p:blipFill>
        <p:spPr>
          <a:xfrm>
            <a:off x="7324635" y="0"/>
            <a:ext cx="4867365" cy="5301205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973483"/>
            <a:ext cx="7326775" cy="4884517"/>
          </a:xfrm>
        </p:spPr>
      </p:pic>
    </p:spTree>
    <p:extLst>
      <p:ext uri="{BB962C8B-B14F-4D97-AF65-F5344CB8AC3E}">
        <p14:creationId xmlns:p14="http://schemas.microsoft.com/office/powerpoint/2010/main" val="28631798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52" t="-641" r="22324" b="15703"/>
          <a:stretch/>
        </p:blipFill>
        <p:spPr>
          <a:xfrm>
            <a:off x="5510457" y="1514414"/>
            <a:ext cx="6681543" cy="5343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5" t="18024" r="26227" b="-331"/>
          <a:stretch/>
        </p:blipFill>
        <p:spPr>
          <a:xfrm rot="5400000">
            <a:off x="-60335" y="1287209"/>
            <a:ext cx="5631126" cy="551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8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err="1" smtClean="0"/>
              <a:t>Thank</a:t>
            </a:r>
            <a:r>
              <a:rPr lang="et-EE" dirty="0" smtClean="0"/>
              <a:t> </a:t>
            </a:r>
            <a:r>
              <a:rPr lang="et-EE" dirty="0" err="1" smtClean="0"/>
              <a:t>you</a:t>
            </a:r>
            <a:r>
              <a:rPr lang="et-EE" dirty="0" smtClean="0"/>
              <a:t>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40" y="1336544"/>
            <a:ext cx="8282184" cy="5521456"/>
          </a:xfrm>
        </p:spPr>
      </p:pic>
    </p:spTree>
    <p:extLst>
      <p:ext uri="{BB962C8B-B14F-4D97-AF65-F5344CB8AC3E}">
        <p14:creationId xmlns:p14="http://schemas.microsoft.com/office/powerpoint/2010/main" val="4183414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434</Words>
  <Application>Microsoft Office PowerPoint</Application>
  <PresentationFormat>Widescreen</PresentationFormat>
  <Paragraphs>107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Expedition on 5 lakes of Nelijärve 5 August 2015</vt:lpstr>
      <vt:lpstr>PowerPoint Presentation</vt:lpstr>
      <vt:lpstr>Research questions</vt:lpstr>
      <vt:lpstr>Research aim</vt:lpstr>
      <vt:lpstr>Material and methodology</vt:lpstr>
      <vt:lpstr>The lakes</vt:lpstr>
      <vt:lpstr>PowerPoint Presentation</vt:lpstr>
      <vt:lpstr>Compared properties</vt:lpstr>
      <vt:lpstr>Work</vt:lpstr>
      <vt:lpstr>PowerPoint Presentation</vt:lpstr>
      <vt:lpstr>PowerPoint Presentation</vt:lpstr>
      <vt:lpstr>Colour of the lake</vt:lpstr>
      <vt:lpstr>PowerPoint Presentation</vt:lpstr>
      <vt:lpstr>Phosphates</vt:lpstr>
      <vt:lpstr>PowerPoint Presentation</vt:lpstr>
      <vt:lpstr>Conclusions</vt:lpstr>
      <vt:lpstr>Discussion</vt:lpstr>
      <vt:lpstr>Animals we met</vt:lpstr>
      <vt:lpstr>PowerPoint Presentation</vt:lpstr>
      <vt:lpstr>Thank you!</vt:lpstr>
    </vt:vector>
  </TitlesOfParts>
  <Company>Tartu Ülikool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</dc:title>
  <dc:creator>kasutaja</dc:creator>
  <cp:lastModifiedBy>kasutaja</cp:lastModifiedBy>
  <cp:revision>54</cp:revision>
  <dcterms:created xsi:type="dcterms:W3CDTF">2015-08-05T12:02:09Z</dcterms:created>
  <dcterms:modified xsi:type="dcterms:W3CDTF">2015-08-06T06:52:56Z</dcterms:modified>
</cp:coreProperties>
</file>